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3.xml" ContentType="application/vnd.openxmlformats-officedocument.presentationml.notesSlide+xml"/>
  <Override PartName="/ppt/comments/comment4.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5.xml" ContentType="application/vnd.openxmlformats-officedocument.presentationml.comment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937" r:id="rId1"/>
  </p:sldMasterIdLst>
  <p:notesMasterIdLst>
    <p:notesMasterId r:id="rId33"/>
  </p:notesMasterIdLst>
  <p:handoutMasterIdLst>
    <p:handoutMasterId r:id="rId34"/>
  </p:handoutMasterIdLst>
  <p:sldIdLst>
    <p:sldId id="291" r:id="rId2"/>
    <p:sldId id="294" r:id="rId3"/>
    <p:sldId id="346" r:id="rId4"/>
    <p:sldId id="258" r:id="rId5"/>
    <p:sldId id="327" r:id="rId6"/>
    <p:sldId id="322" r:id="rId7"/>
    <p:sldId id="287" r:id="rId8"/>
    <p:sldId id="318" r:id="rId9"/>
    <p:sldId id="305" r:id="rId10"/>
    <p:sldId id="314" r:id="rId11"/>
    <p:sldId id="324" r:id="rId12"/>
    <p:sldId id="288" r:id="rId13"/>
    <p:sldId id="349" r:id="rId14"/>
    <p:sldId id="350" r:id="rId15"/>
    <p:sldId id="352" r:id="rId16"/>
    <p:sldId id="348" r:id="rId17"/>
    <p:sldId id="296" r:id="rId18"/>
    <p:sldId id="332" r:id="rId19"/>
    <p:sldId id="337" r:id="rId20"/>
    <p:sldId id="336" r:id="rId21"/>
    <p:sldId id="335" r:id="rId22"/>
    <p:sldId id="343" r:id="rId23"/>
    <p:sldId id="326" r:id="rId24"/>
    <p:sldId id="351" r:id="rId25"/>
    <p:sldId id="298" r:id="rId26"/>
    <p:sldId id="312" r:id="rId27"/>
    <p:sldId id="341" r:id="rId28"/>
    <p:sldId id="344" r:id="rId29"/>
    <p:sldId id="345" r:id="rId30"/>
    <p:sldId id="338" r:id="rId31"/>
    <p:sldId id="347" r:id="rId32"/>
  </p:sldIdLst>
  <p:sldSz cx="9144000" cy="6858000" type="screen4x3"/>
  <p:notesSz cx="7010400" cy="9296400"/>
  <p:embeddedFontLst>
    <p:embeddedFont>
      <p:font typeface="Cambria Math" panose="02040503050406030204" pitchFamily="18" charset="0"/>
      <p:regular r:id="rId35"/>
    </p:embeddedFont>
    <p:embeddedFont>
      <p:font typeface="Wingdings 2" panose="05020102010507070707" pitchFamily="18" charset="2"/>
      <p:regular r:id="rId36"/>
    </p:embeddedFont>
    <p:embeddedFont>
      <p:font typeface="ＭＳ Ｐゴシック" panose="020B0600070205080204" pitchFamily="34" charset="-128"/>
      <p:regular r:id="rId37"/>
    </p:embeddedFont>
    <p:embeddedFont>
      <p:font typeface="Cambria" panose="02040503050406030204" pitchFamily="18" charset="0"/>
      <p:regular r:id="rId38"/>
      <p:bold r:id="rId39"/>
      <p:italic r:id="rId40"/>
      <p:boldItalic r:id="rId41"/>
    </p:embeddedFont>
    <p:embeddedFont>
      <p:font typeface="Arial Bold" panose="020B0704020202020204" pitchFamily="34" charset="0"/>
      <p:bold r:id="rId42"/>
    </p:embeddedFont>
    <p:embeddedFont>
      <p:font typeface="Calibri" panose="020F0502020204030204" pitchFamily="34" charset="0"/>
      <p:regular r:id="rId43"/>
      <p:bold r:id="rId44"/>
      <p:italic r:id="rId45"/>
      <p:boldItalic r:id="rId46"/>
    </p:embeddedFont>
  </p:embeddedFontLst>
  <p:defaultTextStyle>
    <a:defPPr>
      <a:defRPr lang="en-US"/>
    </a:defPPr>
    <a:lvl1pPr algn="l" rtl="0" fontAlgn="base">
      <a:spcBef>
        <a:spcPct val="0"/>
      </a:spcBef>
      <a:spcAft>
        <a:spcPct val="0"/>
      </a:spcAft>
      <a:defRPr kern="1200">
        <a:solidFill>
          <a:schemeClr val="tx1"/>
        </a:solidFill>
        <a:latin typeface="Calibri" charset="0"/>
        <a:ea typeface="MS PGothic" charset="0"/>
        <a:cs typeface="MS PGothic" charset="0"/>
      </a:defRPr>
    </a:lvl1pPr>
    <a:lvl2pPr marL="457200" algn="l" rtl="0" fontAlgn="base">
      <a:spcBef>
        <a:spcPct val="0"/>
      </a:spcBef>
      <a:spcAft>
        <a:spcPct val="0"/>
      </a:spcAft>
      <a:defRPr kern="1200">
        <a:solidFill>
          <a:schemeClr val="tx1"/>
        </a:solidFill>
        <a:latin typeface="Calibri" charset="0"/>
        <a:ea typeface="MS PGothic" charset="0"/>
        <a:cs typeface="MS PGothic" charset="0"/>
      </a:defRPr>
    </a:lvl2pPr>
    <a:lvl3pPr marL="914400" algn="l" rtl="0" fontAlgn="base">
      <a:spcBef>
        <a:spcPct val="0"/>
      </a:spcBef>
      <a:spcAft>
        <a:spcPct val="0"/>
      </a:spcAft>
      <a:defRPr kern="1200">
        <a:solidFill>
          <a:schemeClr val="tx1"/>
        </a:solidFill>
        <a:latin typeface="Calibri" charset="0"/>
        <a:ea typeface="MS PGothic" charset="0"/>
        <a:cs typeface="MS PGothic" charset="0"/>
      </a:defRPr>
    </a:lvl3pPr>
    <a:lvl4pPr marL="1371600" algn="l" rtl="0" fontAlgn="base">
      <a:spcBef>
        <a:spcPct val="0"/>
      </a:spcBef>
      <a:spcAft>
        <a:spcPct val="0"/>
      </a:spcAft>
      <a:defRPr kern="1200">
        <a:solidFill>
          <a:schemeClr val="tx1"/>
        </a:solidFill>
        <a:latin typeface="Calibri" charset="0"/>
        <a:ea typeface="MS PGothic" charset="0"/>
        <a:cs typeface="MS PGothic" charset="0"/>
      </a:defRPr>
    </a:lvl4pPr>
    <a:lvl5pPr marL="1828800" algn="l"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rian  Peter" initials="AP" lastIdx="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77" autoAdjust="0"/>
    <p:restoredTop sz="81277" autoAdjust="0"/>
  </p:normalViewPr>
  <p:slideViewPr>
    <p:cSldViewPr snapToGrid="0">
      <p:cViewPr varScale="1">
        <p:scale>
          <a:sx n="75" d="100"/>
          <a:sy n="75" d="100"/>
        </p:scale>
        <p:origin x="-1506"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4-02-24T21:38:39.025" idx="1">
    <p:pos x="10" y="10"/>
    <p:text>Don't want to say blanket (and potentially controversial) statement like traditional machine learning is slow.  Saying something pertaining to what you are addressing. something like: Traditional unparallelized clustering algorithms fall short of meeting high throughput demands of big data processing.</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4-02-24T21:47:22.442" idx="5">
    <p:pos x="10" y="10"/>
    <p:text>Someone may ask you specifics about the objective function and listed terms, make sure you review them prior to the talk.</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4-02-24T21:42:14.802" idx="2">
    <p:pos x="10" y="10"/>
    <p:text>Emphize that even though the image size may seem small (e.g. 128x128), we are really clustering 128^2 = 16,384 data points.  I believe this was one of the reviewer's concerns</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4-02-24T21:44:16.248" idx="3">
    <p:pos x="10" y="10"/>
    <p:text>You may want to put a tag line at the bottom of each of these results slides, so quickly summarize what you want them to know about the result.  Just keep in mind that sometimes the slides get passed on, and you won't be there to give the talk to the new person, so it is important to have some text on each slides so it can serve as a reference.</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4-02-24T21:46:15.617" idx="4">
    <p:pos x="10" y="10"/>
    <p:text>After this slide, you should have one summary slide that re-states you key take away points.  On the summary slide you can also plug the fact that the code is available for download and use (please list our ICE lab site, as well as yours).</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630BBD9-4C9B-734E-983D-DDC7D66B2619}" type="datetimeFigureOut">
              <a:rPr lang="en-US" smtClean="0"/>
              <a:t>3/8/2014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3109BF42-BE2C-7044-8DE4-1A0D846A5BD6}" type="slidenum">
              <a:rPr lang="en-US" smtClean="0"/>
              <a:t>‹#›</a:t>
            </a:fld>
            <a:endParaRPr lang="en-US"/>
          </a:p>
        </p:txBody>
      </p:sp>
    </p:spTree>
    <p:extLst>
      <p:ext uri="{BB962C8B-B14F-4D97-AF65-F5344CB8AC3E}">
        <p14:creationId xmlns:p14="http://schemas.microsoft.com/office/powerpoint/2010/main" val="31336861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smtClean="0">
                <a:latin typeface="Calibri" pitchFamily="34" charset="0"/>
                <a:ea typeface="MS PGothic" pitchFamily="34" charset="-128"/>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4C8C420-BBBB-BB45-8136-F588373360E9}" type="datetimeFigureOut">
              <a:rPr lang="en-US"/>
              <a:pPr/>
              <a:t>3/8/2014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smtClean="0">
                <a:latin typeface="Calibri" pitchFamily="34" charset="0"/>
                <a:ea typeface="MS PGothic" pitchFamily="34" charset="-128"/>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84B5E48-DEA0-9E41-9302-79B24EA01BFD}" type="slidenum">
              <a:rPr lang="en-US"/>
              <a:pPr/>
              <a:t>‹#›</a:t>
            </a:fld>
            <a:endParaRPr lang="en-US"/>
          </a:p>
        </p:txBody>
      </p:sp>
    </p:spTree>
    <p:extLst>
      <p:ext uri="{BB962C8B-B14F-4D97-AF65-F5344CB8AC3E}">
        <p14:creationId xmlns:p14="http://schemas.microsoft.com/office/powerpoint/2010/main" val="2939230565"/>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mn-lt"/>
        <a:ea typeface="ＭＳ Ｐゴシック" charset="0"/>
        <a:cs typeface="+mn-cs"/>
      </a:defRPr>
    </a:lvl1pPr>
    <a:lvl2pPr marL="457200" algn="l" rtl="0" fontAlgn="base">
      <a:spcBef>
        <a:spcPct val="30000"/>
      </a:spcBef>
      <a:spcAft>
        <a:spcPct val="0"/>
      </a:spcAft>
      <a:defRPr sz="1200" kern="1200">
        <a:solidFill>
          <a:schemeClr val="tx1"/>
        </a:solidFill>
        <a:latin typeface="+mn-lt"/>
        <a:ea typeface="ＭＳ Ｐゴシック" charset="0"/>
        <a:cs typeface="+mn-cs"/>
      </a:defRPr>
    </a:lvl2pPr>
    <a:lvl3pPr marL="914400" algn="l" rtl="0" fontAlgn="base">
      <a:spcBef>
        <a:spcPct val="30000"/>
      </a:spcBef>
      <a:spcAft>
        <a:spcPct val="0"/>
      </a:spcAft>
      <a:defRPr sz="1200" kern="1200">
        <a:solidFill>
          <a:schemeClr val="tx1"/>
        </a:solidFill>
        <a:latin typeface="+mn-lt"/>
        <a:ea typeface="ＭＳ Ｐゴシック" charset="0"/>
        <a:cs typeface="+mn-cs"/>
      </a:defRPr>
    </a:lvl3pPr>
    <a:lvl4pPr marL="1371600" algn="l" rtl="0" fontAlgn="base">
      <a:spcBef>
        <a:spcPct val="30000"/>
      </a:spcBef>
      <a:spcAft>
        <a:spcPct val="0"/>
      </a:spcAft>
      <a:defRPr sz="1200" kern="1200">
        <a:solidFill>
          <a:schemeClr val="tx1"/>
        </a:solidFill>
        <a:latin typeface="+mn-lt"/>
        <a:ea typeface="ＭＳ Ｐゴシック" charset="0"/>
        <a:cs typeface="+mn-cs"/>
      </a:defRPr>
    </a:lvl4pPr>
    <a:lvl5pPr marL="1828800" algn="l" rtl="0" fontAlgn="base">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Names</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sz="1200" kern="1200" dirty="0" smtClean="0">
                <a:solidFill>
                  <a:schemeClr val="tx1"/>
                </a:solidFill>
                <a:effectLst/>
                <a:latin typeface="+mn-lt"/>
                <a:ea typeface="ＭＳ Ｐゴシック" charset="0"/>
                <a:cs typeface="+mn-cs"/>
              </a:rPr>
              <a:t>Large-scale Clustering for Big Data Analytics: A </a:t>
            </a:r>
            <a:r>
              <a:rPr lang="en-US" sz="1200" kern="1200" dirty="0" err="1" smtClean="0">
                <a:solidFill>
                  <a:schemeClr val="tx1"/>
                </a:solidFill>
                <a:effectLst/>
                <a:latin typeface="+mn-lt"/>
                <a:ea typeface="ＭＳ Ｐゴシック" charset="0"/>
                <a:cs typeface="+mn-cs"/>
              </a:rPr>
              <a:t>MapReduce</a:t>
            </a:r>
            <a:r>
              <a:rPr lang="en-US" sz="1200" kern="1200" dirty="0" smtClean="0">
                <a:solidFill>
                  <a:schemeClr val="tx1"/>
                </a:solidFill>
                <a:effectLst/>
                <a:latin typeface="+mn-lt"/>
                <a:ea typeface="ＭＳ Ｐゴシック" charset="0"/>
                <a:cs typeface="+mn-cs"/>
              </a:rPr>
              <a:t> Implementation of Hierarchical Affinity Propagation</a:t>
            </a:r>
            <a:r>
              <a:rPr lang="en-US" dirty="0" smtClean="0"/>
              <a:t/>
            </a:r>
            <a:br>
              <a:rPr lang="en-US" dirty="0" smtClean="0"/>
            </a:br>
            <a:endParaRPr lang="en-US" dirty="0" smtClean="0"/>
          </a:p>
        </p:txBody>
      </p:sp>
      <p:sp>
        <p:nvSpPr>
          <p:cNvPr id="4" name="Slide Number Placeholder 3"/>
          <p:cNvSpPr>
            <a:spLocks noGrp="1"/>
          </p:cNvSpPr>
          <p:nvPr>
            <p:ph type="sldNum" sz="quarter" idx="10"/>
          </p:nvPr>
        </p:nvSpPr>
        <p:spPr/>
        <p:txBody>
          <a:bodyPr/>
          <a:lstStyle/>
          <a:p>
            <a:fld id="{584B5E48-DEA0-9E41-9302-79B24EA01BFD}" type="slidenum">
              <a:rPr lang="en-US" smtClean="0"/>
              <a:pPr/>
              <a:t>1</a:t>
            </a:fld>
            <a:endParaRPr lang="en-US"/>
          </a:p>
        </p:txBody>
      </p:sp>
    </p:spTree>
    <p:extLst>
      <p:ext uri="{BB962C8B-B14F-4D97-AF65-F5344CB8AC3E}">
        <p14:creationId xmlns:p14="http://schemas.microsoft.com/office/powerpoint/2010/main" val="2857444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Talk about Modality Point</a:t>
            </a:r>
            <a:endParaRPr lang="en-US" dirty="0"/>
          </a:p>
        </p:txBody>
      </p:sp>
      <p:sp>
        <p:nvSpPr>
          <p:cNvPr id="4" name="Slide Number Placeholder 3"/>
          <p:cNvSpPr>
            <a:spLocks noGrp="1"/>
          </p:cNvSpPr>
          <p:nvPr>
            <p:ph type="sldNum" sz="quarter" idx="10"/>
          </p:nvPr>
        </p:nvSpPr>
        <p:spPr/>
        <p:txBody>
          <a:bodyPr/>
          <a:lstStyle/>
          <a:p>
            <a:fld id="{584B5E48-DEA0-9E41-9302-79B24EA01BFD}" type="slidenum">
              <a:rPr lang="en-US" smtClean="0"/>
              <a:pPr/>
              <a:t>6</a:t>
            </a:fld>
            <a:endParaRPr lang="en-US"/>
          </a:p>
        </p:txBody>
      </p:sp>
    </p:spTree>
    <p:extLst>
      <p:ext uri="{BB962C8B-B14F-4D97-AF65-F5344CB8AC3E}">
        <p14:creationId xmlns:p14="http://schemas.microsoft.com/office/powerpoint/2010/main" val="2105953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B5E48-DEA0-9E41-9302-79B24EA01BFD}" type="slidenum">
              <a:rPr lang="en-US" smtClean="0"/>
              <a:pPr/>
              <a:t>19</a:t>
            </a:fld>
            <a:endParaRPr lang="en-US"/>
          </a:p>
        </p:txBody>
      </p:sp>
    </p:spTree>
    <p:extLst>
      <p:ext uri="{BB962C8B-B14F-4D97-AF65-F5344CB8AC3E}">
        <p14:creationId xmlns:p14="http://schemas.microsoft.com/office/powerpoint/2010/main" val="1298898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B5E48-DEA0-9E41-9302-79B24EA01BFD}" type="slidenum">
              <a:rPr lang="en-US" smtClean="0"/>
              <a:pPr/>
              <a:t>21</a:t>
            </a:fld>
            <a:endParaRPr lang="en-US"/>
          </a:p>
        </p:txBody>
      </p:sp>
    </p:spTree>
    <p:extLst>
      <p:ext uri="{BB962C8B-B14F-4D97-AF65-F5344CB8AC3E}">
        <p14:creationId xmlns:p14="http://schemas.microsoft.com/office/powerpoint/2010/main" val="1135151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B5E48-DEA0-9E41-9302-79B24EA01BFD}" type="slidenum">
              <a:rPr lang="en-US" smtClean="0"/>
              <a:pPr/>
              <a:t>22</a:t>
            </a:fld>
            <a:endParaRPr lang="en-US"/>
          </a:p>
        </p:txBody>
      </p:sp>
    </p:spTree>
    <p:extLst>
      <p:ext uri="{BB962C8B-B14F-4D97-AF65-F5344CB8AC3E}">
        <p14:creationId xmlns:p14="http://schemas.microsoft.com/office/powerpoint/2010/main" val="1135151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B5E48-DEA0-9E41-9302-79B24EA01BFD}" type="slidenum">
              <a:rPr lang="en-US" smtClean="0"/>
              <a:pPr/>
              <a:t>26</a:t>
            </a:fld>
            <a:endParaRPr lang="en-US"/>
          </a:p>
        </p:txBody>
      </p:sp>
    </p:spTree>
    <p:extLst>
      <p:ext uri="{BB962C8B-B14F-4D97-AF65-F5344CB8AC3E}">
        <p14:creationId xmlns:p14="http://schemas.microsoft.com/office/powerpoint/2010/main" val="3352967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85D07DA-FA0A-F647-AABE-D73947D3E4EE}" type="datetime1">
              <a:rPr lang="en-US" smtClean="0"/>
              <a:t>3/8/2014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A69B574-A838-FE49-B362-5DF2185059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2AD1CB-FBD4-0A41-8000-F5E8F67C4112}" type="datetime1">
              <a:rPr lang="en-US" smtClean="0"/>
              <a:t>3/8/2014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6962CD9-0D27-0840-A871-1B04828CFAC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ADF370-D4FD-1F44-A7DC-B4911D4D209C}" type="datetime1">
              <a:rPr lang="en-US" smtClean="0"/>
              <a:t>3/8/2014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F504842-E5A0-5B4F-B5C2-8EC70FA59D2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5570BF-90A2-764D-BC06-5D2FDCFFDD2F}" type="datetime1">
              <a:rPr lang="en-US" smtClean="0"/>
              <a:t>3/8/2014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9C7DFD6-7F6F-9F47-9D2F-CA1624647C8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0A6644-5D3F-094E-9097-D2C874466632}" type="datetime1">
              <a:rPr lang="en-US" smtClean="0"/>
              <a:t>3/8/2014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7B9A686-1A45-AC46-8851-0921F17DE75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59F5994-B593-0447-8468-778B9632643D}" type="datetime1">
              <a:rPr lang="en-US" smtClean="0"/>
              <a:t>3/8/2014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C8E561EE-62DB-4A47-9282-7C8CD0E4FCC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32CF92-9F3C-BD41-8ADF-FC6DA803712B}" type="datetime1">
              <a:rPr lang="en-US" smtClean="0"/>
              <a:t>3/8/2014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69E92663-AE03-3943-8A4C-D5D17000BE9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A4AEE7-DC01-4845-BB12-B745C3AE22F8}" type="datetime1">
              <a:rPr lang="en-US" smtClean="0"/>
              <a:t>3/8/2014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3E453FD7-E439-B740-8014-5C5A1C28378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BDC6DB-80ED-0646-AF05-1D87E178E292}" type="datetime1">
              <a:rPr lang="en-US" smtClean="0"/>
              <a:t>3/8/2014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E75F76BD-38BC-C546-9975-D73FAA4B1DF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0EEA63-F1D4-7B47-A135-9B6306A90F16}" type="datetime1">
              <a:rPr lang="en-US" smtClean="0"/>
              <a:t>3/8/2014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F177FD1-4372-3D43-8CB5-DA595174FFEB}"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3930F33-3D77-584B-89B9-A5C5545DF711}" type="datetime1">
              <a:rPr lang="en-US" smtClean="0"/>
              <a:t>3/8/2014</a:t>
            </a:fld>
            <a:endParaRPr lang="en-US"/>
          </a:p>
        </p:txBody>
      </p:sp>
      <p:sp>
        <p:nvSpPr>
          <p:cNvPr id="9" name="Slide Number Placeholder 8"/>
          <p:cNvSpPr>
            <a:spLocks noGrp="1"/>
          </p:cNvSpPr>
          <p:nvPr>
            <p:ph type="sldNum" sz="quarter" idx="11"/>
          </p:nvPr>
        </p:nvSpPr>
        <p:spPr/>
        <p:txBody>
          <a:bodyPr/>
          <a:lstStyle/>
          <a:p>
            <a:fld id="{B128CDF9-D42F-E243-9885-C1497F601631}" type="slidenum">
              <a:rPr lang="en-US" smtClean="0"/>
              <a:pPr/>
              <a:t>‹#›</a:t>
            </a:fld>
            <a:endParaRPr lang="en-US"/>
          </a:p>
        </p:txBody>
      </p:sp>
      <p:sp>
        <p:nvSpPr>
          <p:cNvPr id="10" name="Footer Placeholder 9"/>
          <p:cNvSpPr>
            <a:spLocks noGrp="1"/>
          </p:cNvSpPr>
          <p:nvPr>
            <p:ph type="ftr" sz="quarter" idx="12"/>
          </p:nvPr>
        </p:nvSpPr>
        <p:spPr/>
        <p:txBody>
          <a:body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509A0DF0-83AC-8344-919F-62ECAC7C9011}" type="slidenum">
              <a:rPr lang="en-US" smtClean="0"/>
              <a:pPr/>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a:defRPr/>
            </a:pPr>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6EDEDFB7-79D6-C042-9F07-3EE3AE63C0C4}" type="datetime1">
              <a:rPr lang="en-US" smtClean="0"/>
              <a:t>3/8/2014</a:t>
            </a:fld>
            <a:endParaRPr lang="en-US"/>
          </a:p>
        </p:txBody>
      </p:sp>
    </p:spTree>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7"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50.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comments" Target="../comments/comment3.xml"/><Relationship Id="rId5" Type="http://schemas.openxmlformats.org/officeDocument/2006/relationships/image" Target="../media/image31.jpe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comments" Target="../comments/comment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2.xml"/><Relationship Id="rId7" Type="http://schemas.openxmlformats.org/officeDocument/2006/relationships/image" Target="../media/image46.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comments" Target="../comments/comment5.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9" Type="http://schemas.openxmlformats.org/officeDocument/2006/relationships/image" Target="../media/image170.png"/></Relationships>
</file>

<file path=ppt/slides/_rels/slide29.xml.rels><?xml version="1.0" encoding="UTF-8" standalone="yes"?>
<Relationships xmlns="http://schemas.openxmlformats.org/package/2006/relationships"><Relationship Id="rId8" Type="http://schemas.openxmlformats.org/officeDocument/2006/relationships/image" Target="../media/image200.png"/><Relationship Id="rId7"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50.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10" Type="http://schemas.openxmlformats.org/officeDocument/2006/relationships/comments" Target="../comments/comment2.xml"/><Relationship Id="rId4" Type="http://schemas.openxmlformats.org/officeDocument/2006/relationships/image" Target="../media/image17.png"/><Relationship Id="rId9" Type="http://schemas.openxmlformats.org/officeDocument/2006/relationships/image" Target="../media/image170.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bwMode="auto">
          <a:xfrm>
            <a:off x="1385888" y="3367088"/>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normAutofit fontScale="700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eaLnBrk="1" fontAlgn="auto" hangingPunct="1">
              <a:spcAft>
                <a:spcPts val="0"/>
              </a:spcAft>
              <a:buFont typeface="Arial" pitchFamily="34" charset="0"/>
              <a:buNone/>
              <a:defRPr/>
            </a:pPr>
            <a:r>
              <a:rPr lang="en-US" dirty="0" smtClean="0">
                <a:solidFill>
                  <a:schemeClr val="tx1">
                    <a:lumMod val="75000"/>
                    <a:lumOff val="25000"/>
                  </a:schemeClr>
                </a:solidFill>
                <a:ea typeface="+mn-ea"/>
                <a:cs typeface="+mn-cs"/>
              </a:rPr>
              <a:t>Dillon Mark Rose</a:t>
            </a:r>
          </a:p>
          <a:p>
            <a:pPr marL="0" indent="0" algn="ctr" eaLnBrk="1" fontAlgn="auto" hangingPunct="1">
              <a:spcAft>
                <a:spcPts val="0"/>
              </a:spcAft>
              <a:buNone/>
              <a:defRPr/>
            </a:pPr>
            <a:r>
              <a:rPr lang="en-US" dirty="0" smtClean="0">
                <a:solidFill>
                  <a:schemeClr val="tx1">
                    <a:lumMod val="75000"/>
                    <a:lumOff val="25000"/>
                  </a:schemeClr>
                </a:solidFill>
                <a:ea typeface="ＭＳ Ｐゴシック" charset="0"/>
                <a:cs typeface="ＭＳ Ｐゴシック" charset="0"/>
              </a:rPr>
              <a:t>Jean Michel </a:t>
            </a:r>
            <a:r>
              <a:rPr lang="en-US" dirty="0" err="1" smtClean="0">
                <a:solidFill>
                  <a:schemeClr val="tx1">
                    <a:lumMod val="75000"/>
                    <a:lumOff val="25000"/>
                  </a:schemeClr>
                </a:solidFill>
                <a:ea typeface="ＭＳ Ｐゴシック" charset="0"/>
                <a:cs typeface="ＭＳ Ｐゴシック" charset="0"/>
              </a:rPr>
              <a:t>Rouly</a:t>
            </a:r>
            <a:endParaRPr lang="en-US" dirty="0" smtClean="0">
              <a:solidFill>
                <a:schemeClr val="tx1">
                  <a:lumMod val="75000"/>
                  <a:lumOff val="25000"/>
                </a:schemeClr>
              </a:solidFill>
              <a:ea typeface="ＭＳ Ｐゴシック" charset="0"/>
              <a:cs typeface="ＭＳ Ｐゴシック" charset="0"/>
            </a:endParaRPr>
          </a:p>
          <a:p>
            <a:pPr marL="0" indent="0" algn="ctr" eaLnBrk="1" fontAlgn="auto" hangingPunct="1">
              <a:spcAft>
                <a:spcPts val="0"/>
              </a:spcAft>
              <a:buNone/>
              <a:defRPr/>
            </a:pPr>
            <a:r>
              <a:rPr lang="en-US" dirty="0" err="1" smtClean="0">
                <a:solidFill>
                  <a:schemeClr val="tx1">
                    <a:lumMod val="75000"/>
                    <a:lumOff val="25000"/>
                  </a:schemeClr>
                </a:solidFill>
                <a:ea typeface="ＭＳ Ｐゴシック" charset="0"/>
                <a:cs typeface="ＭＳ Ｐゴシック" charset="0"/>
              </a:rPr>
              <a:t>Rana</a:t>
            </a:r>
            <a:r>
              <a:rPr lang="en-US" dirty="0" smtClean="0">
                <a:solidFill>
                  <a:schemeClr val="tx1">
                    <a:lumMod val="75000"/>
                    <a:lumOff val="25000"/>
                  </a:schemeClr>
                </a:solidFill>
                <a:ea typeface="ＭＳ Ｐゴシック" charset="0"/>
                <a:cs typeface="ＭＳ Ｐゴシック" charset="0"/>
              </a:rPr>
              <a:t> Haber</a:t>
            </a:r>
          </a:p>
          <a:p>
            <a:pPr marL="0" indent="0" algn="ctr" eaLnBrk="1" fontAlgn="auto" hangingPunct="1">
              <a:spcAft>
                <a:spcPts val="0"/>
              </a:spcAft>
              <a:buNone/>
              <a:defRPr/>
            </a:pPr>
            <a:r>
              <a:rPr lang="en-US" dirty="0" err="1" smtClean="0">
                <a:solidFill>
                  <a:schemeClr val="tx1">
                    <a:lumMod val="75000"/>
                    <a:lumOff val="25000"/>
                  </a:schemeClr>
                </a:solidFill>
                <a:ea typeface="ＭＳ Ｐゴシック" charset="0"/>
                <a:cs typeface="ＭＳ Ｐゴシック" charset="0"/>
              </a:rPr>
              <a:t>Nenad</a:t>
            </a:r>
            <a:r>
              <a:rPr lang="en-US" dirty="0" smtClean="0">
                <a:solidFill>
                  <a:schemeClr val="tx1">
                    <a:lumMod val="75000"/>
                    <a:lumOff val="25000"/>
                  </a:schemeClr>
                </a:solidFill>
                <a:ea typeface="ＭＳ Ｐゴシック" charset="0"/>
                <a:cs typeface="ＭＳ Ｐゴシック" charset="0"/>
              </a:rPr>
              <a:t> </a:t>
            </a:r>
            <a:r>
              <a:rPr lang="en-US" dirty="0" err="1" smtClean="0">
                <a:solidFill>
                  <a:schemeClr val="tx1">
                    <a:lumMod val="75000"/>
                    <a:lumOff val="25000"/>
                  </a:schemeClr>
                </a:solidFill>
                <a:ea typeface="ＭＳ Ｐゴシック" charset="0"/>
                <a:cs typeface="ＭＳ Ｐゴシック" charset="0"/>
              </a:rPr>
              <a:t>Mijatovic</a:t>
            </a:r>
            <a:endParaRPr lang="en-US" dirty="0" smtClean="0">
              <a:solidFill>
                <a:schemeClr val="tx1">
                  <a:lumMod val="75000"/>
                  <a:lumOff val="25000"/>
                </a:schemeClr>
              </a:solidFill>
              <a:ea typeface="ＭＳ Ｐゴシック" charset="0"/>
              <a:cs typeface="ＭＳ Ｐゴシック" charset="0"/>
            </a:endParaRPr>
          </a:p>
          <a:p>
            <a:pPr marL="0" indent="0" algn="ctr" eaLnBrk="1" fontAlgn="auto" hangingPunct="1">
              <a:spcAft>
                <a:spcPts val="0"/>
              </a:spcAft>
              <a:buNone/>
              <a:defRPr/>
            </a:pPr>
            <a:r>
              <a:rPr lang="en-US" dirty="0">
                <a:solidFill>
                  <a:schemeClr val="tx1">
                    <a:lumMod val="75000"/>
                    <a:lumOff val="25000"/>
                  </a:schemeClr>
                </a:solidFill>
                <a:ea typeface="ＭＳ Ｐゴシック" charset="0"/>
                <a:cs typeface="ＭＳ Ｐゴシック" charset="0"/>
              </a:rPr>
              <a:t>Dr. Adrian </a:t>
            </a:r>
            <a:r>
              <a:rPr lang="en-US" dirty="0" smtClean="0">
                <a:solidFill>
                  <a:schemeClr val="tx1">
                    <a:lumMod val="75000"/>
                    <a:lumOff val="25000"/>
                  </a:schemeClr>
                </a:solidFill>
                <a:ea typeface="ＭＳ Ｐゴシック" charset="0"/>
                <a:cs typeface="ＭＳ Ｐゴシック" charset="0"/>
              </a:rPr>
              <a:t>M. Peter</a:t>
            </a:r>
            <a:endParaRPr lang="en-US" dirty="0">
              <a:solidFill>
                <a:schemeClr val="tx1">
                  <a:lumMod val="75000"/>
                  <a:lumOff val="25000"/>
                </a:schemeClr>
              </a:solidFill>
              <a:ea typeface="ＭＳ Ｐゴシック" charset="0"/>
              <a:cs typeface="ＭＳ Ｐゴシック" charset="0"/>
            </a:endParaRPr>
          </a:p>
          <a:p>
            <a:pPr marL="0" indent="0" algn="ctr" eaLnBrk="1" fontAlgn="auto" hangingPunct="1">
              <a:spcAft>
                <a:spcPts val="0"/>
              </a:spcAft>
              <a:buNone/>
              <a:defRPr/>
            </a:pPr>
            <a:endParaRPr lang="en-US" dirty="0" smtClean="0">
              <a:solidFill>
                <a:schemeClr val="tx1">
                  <a:lumMod val="75000"/>
                  <a:lumOff val="25000"/>
                </a:schemeClr>
              </a:solidFill>
              <a:ea typeface="ＭＳ Ｐゴシック" charset="0"/>
              <a:cs typeface="ＭＳ Ｐゴシック" charset="0"/>
            </a:endParaRPr>
          </a:p>
          <a:p>
            <a:pPr eaLnBrk="1" fontAlgn="auto" hangingPunct="1">
              <a:spcAft>
                <a:spcPts val="0"/>
              </a:spcAft>
              <a:buFont typeface="Arial" pitchFamily="34" charset="0"/>
              <a:buNone/>
              <a:defRPr/>
            </a:pPr>
            <a:endParaRPr lang="en-US" dirty="0">
              <a:solidFill>
                <a:schemeClr val="tx1">
                  <a:lumMod val="75000"/>
                  <a:lumOff val="25000"/>
                </a:schemeClr>
              </a:solidFill>
              <a:ea typeface="+mn-ea"/>
              <a:cs typeface="+mn-cs"/>
            </a:endParaRPr>
          </a:p>
        </p:txBody>
      </p:sp>
      <p:sp>
        <p:nvSpPr>
          <p:cNvPr id="7" name="Title 1"/>
          <p:cNvSpPr txBox="1">
            <a:spLocks/>
          </p:cNvSpPr>
          <p:nvPr/>
        </p:nvSpPr>
        <p:spPr bwMode="auto">
          <a:xfrm>
            <a:off x="304800" y="787644"/>
            <a:ext cx="8048625"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sz="4000" b="1" dirty="0" smtClean="0">
                <a:solidFill>
                  <a:schemeClr val="tx2">
                    <a:lumMod val="50000"/>
                  </a:schemeClr>
                </a:solidFill>
                <a:latin typeface="Arial Bold" charset="0"/>
                <a:ea typeface="MS PGothic" charset="0"/>
              </a:rPr>
              <a:t>Large-scale Clustering for Big Data Analytics: A </a:t>
            </a:r>
            <a:r>
              <a:rPr lang="en-US" sz="4000" b="1" dirty="0" err="1" smtClean="0">
                <a:solidFill>
                  <a:schemeClr val="tx2">
                    <a:lumMod val="50000"/>
                  </a:schemeClr>
                </a:solidFill>
                <a:latin typeface="Arial Bold" charset="0"/>
                <a:ea typeface="MS PGothic" charset="0"/>
              </a:rPr>
              <a:t>MapReduce</a:t>
            </a:r>
            <a:r>
              <a:rPr lang="en-US" sz="4000" b="1" dirty="0" smtClean="0">
                <a:solidFill>
                  <a:schemeClr val="tx2">
                    <a:lumMod val="50000"/>
                  </a:schemeClr>
                </a:solidFill>
                <a:latin typeface="Arial Bold" charset="0"/>
                <a:ea typeface="MS PGothic" charset="0"/>
              </a:rPr>
              <a:t> Implementation of Hierarchical </a:t>
            </a:r>
            <a:r>
              <a:rPr lang="en-US" sz="4000" b="1" dirty="0">
                <a:solidFill>
                  <a:schemeClr val="tx2">
                    <a:lumMod val="50000"/>
                  </a:schemeClr>
                </a:solidFill>
                <a:latin typeface="Arial Bold" charset="0"/>
                <a:ea typeface="MS PGothic" charset="0"/>
              </a:rPr>
              <a:t>Affinity </a:t>
            </a:r>
            <a:r>
              <a:rPr lang="en-US" sz="4000" b="1" dirty="0" smtClean="0">
                <a:solidFill>
                  <a:schemeClr val="tx2">
                    <a:lumMod val="50000"/>
                  </a:schemeClr>
                </a:solidFill>
                <a:latin typeface="Arial Bold" charset="0"/>
                <a:ea typeface="MS PGothic" charset="0"/>
              </a:rPr>
              <a:t>Propagation</a:t>
            </a:r>
            <a:endParaRPr lang="en-US" sz="4000" b="1" dirty="0">
              <a:solidFill>
                <a:schemeClr val="tx2">
                  <a:lumMod val="50000"/>
                </a:schemeClr>
              </a:solidFill>
              <a:latin typeface="Arial Bold" charset="0"/>
              <a:ea typeface="MS PGothic" charset="0"/>
            </a:endParaRPr>
          </a:p>
        </p:txBody>
      </p:sp>
      <p:sp>
        <p:nvSpPr>
          <p:cNvPr id="4" name="Slide Number Placeholder 3"/>
          <p:cNvSpPr>
            <a:spLocks noGrp="1"/>
          </p:cNvSpPr>
          <p:nvPr>
            <p:ph type="sldNum" sz="quarter" idx="12"/>
          </p:nvPr>
        </p:nvSpPr>
        <p:spPr/>
        <p:txBody>
          <a:bodyPr>
            <a:normAutofit/>
          </a:bodyPr>
          <a:lstStyle/>
          <a:p>
            <a:fld id="{89C7DFD6-7F6F-9F47-9D2F-CA1624647C8D}" type="slidenum">
              <a:rPr lang="en-US" smtClean="0"/>
              <a:pPr/>
              <a:t>1</a:t>
            </a:fld>
            <a:endParaRPr lang="en-US" dirty="0"/>
          </a:p>
        </p:txBody>
      </p:sp>
      <p:pic>
        <p:nvPicPr>
          <p:cNvPr id="9" name="Picture 4"/>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10963" y="5513637"/>
            <a:ext cx="1322113" cy="848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953766" y="5520250"/>
            <a:ext cx="840529" cy="8421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a:stretch>
            <a:fillRect/>
          </a:stretch>
        </p:blipFill>
        <p:spPr>
          <a:xfrm>
            <a:off x="3451244" y="5534057"/>
            <a:ext cx="793447" cy="828344"/>
          </a:xfrm>
          <a:prstGeom prst="rect">
            <a:avLst/>
          </a:prstGeom>
        </p:spPr>
      </p:pic>
      <p:pic>
        <p:nvPicPr>
          <p:cNvPr id="13" name="Picture 12"/>
          <p:cNvPicPr>
            <a:picLocks noChangeAspect="1"/>
          </p:cNvPicPr>
          <p:nvPr/>
        </p:nvPicPr>
        <p:blipFill>
          <a:blip r:embed="rId6"/>
          <a:stretch>
            <a:fillRect/>
          </a:stretch>
        </p:blipFill>
        <p:spPr>
          <a:xfrm>
            <a:off x="6352416" y="5515736"/>
            <a:ext cx="846665" cy="846665"/>
          </a:xfrm>
          <a:prstGeom prst="rect">
            <a:avLst/>
          </a:prstGeom>
        </p:spPr>
      </p:pic>
    </p:spTree>
    <p:extLst>
      <p:ext uri="{BB962C8B-B14F-4D97-AF65-F5344CB8AC3E}">
        <p14:creationId xmlns:p14="http://schemas.microsoft.com/office/powerpoint/2010/main" val="4360347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5"/>
          <p:cNvSpPr>
            <a:spLocks noGrp="1"/>
          </p:cNvSpPr>
          <p:nvPr>
            <p:ph type="title"/>
          </p:nvPr>
        </p:nvSpPr>
        <p:spPr>
          <a:xfrm>
            <a:off x="200025" y="1071563"/>
            <a:ext cx="8848725" cy="858837"/>
          </a:xfrm>
        </p:spPr>
        <p:txBody>
          <a:bodyPr>
            <a:normAutofit fontScale="90000"/>
          </a:bodyPr>
          <a:lstStyle/>
          <a:p>
            <a:r>
              <a:rPr lang="en-US" dirty="0" smtClean="0">
                <a:solidFill>
                  <a:schemeClr val="accent2">
                    <a:lumMod val="75000"/>
                  </a:schemeClr>
                </a:solidFill>
                <a:latin typeface="Calibri" charset="0"/>
                <a:ea typeface="MS PGothic" charset="0"/>
              </a:rPr>
              <a:t>Hierarchical </a:t>
            </a:r>
            <a:r>
              <a:rPr lang="en-US" dirty="0">
                <a:solidFill>
                  <a:schemeClr val="accent2">
                    <a:lumMod val="75000"/>
                  </a:schemeClr>
                </a:solidFill>
                <a:latin typeface="Calibri" charset="0"/>
                <a:ea typeface="MS PGothic" charset="0"/>
              </a:rPr>
              <a:t>Affinity </a:t>
            </a:r>
            <a:r>
              <a:rPr lang="en-US" dirty="0" smtClean="0">
                <a:solidFill>
                  <a:schemeClr val="accent2">
                    <a:lumMod val="75000"/>
                  </a:schemeClr>
                </a:solidFill>
                <a:latin typeface="Calibri" charset="0"/>
                <a:ea typeface="MS PGothic" charset="0"/>
              </a:rPr>
              <a:t>Propagation</a:t>
            </a:r>
            <a:br>
              <a:rPr lang="en-US" dirty="0" smtClean="0">
                <a:solidFill>
                  <a:schemeClr val="accent2">
                    <a:lumMod val="75000"/>
                  </a:schemeClr>
                </a:solidFill>
                <a:latin typeface="Calibri" charset="0"/>
                <a:ea typeface="MS PGothic" charset="0"/>
              </a:rPr>
            </a:br>
            <a:r>
              <a:rPr lang="en-US" sz="2200" dirty="0">
                <a:ea typeface="MS PGothic" charset="0"/>
              </a:rPr>
              <a:t>(</a:t>
            </a:r>
            <a:r>
              <a:rPr lang="en-US" sz="2200" dirty="0" err="1">
                <a:ea typeface="MS PGothic" charset="0"/>
              </a:rPr>
              <a:t>Givoni</a:t>
            </a:r>
            <a:r>
              <a:rPr lang="en-US" sz="2200" dirty="0">
                <a:ea typeface="MS PGothic" charset="0"/>
              </a:rPr>
              <a:t>, Chung, and Frey, 2007)</a:t>
            </a:r>
            <a:endParaRPr lang="en-US" sz="2200" dirty="0">
              <a:solidFill>
                <a:schemeClr val="accent2">
                  <a:lumMod val="75000"/>
                </a:schemeClr>
              </a:solidFill>
              <a:latin typeface="Calibri" charset="0"/>
              <a:ea typeface="MS PGothic" charset="0"/>
            </a:endParaRPr>
          </a:p>
        </p:txBody>
      </p:sp>
      <mc:AlternateContent xmlns:mc="http://schemas.openxmlformats.org/markup-compatibility/2006" xmlns:a14="http://schemas.microsoft.com/office/drawing/2010/main">
        <mc:Choice Requires="a14">
          <p:sp>
            <p:nvSpPr>
              <p:cNvPr id="69" name="Content Placeholder 2"/>
              <p:cNvSpPr>
                <a:spLocks noGrp="1"/>
              </p:cNvSpPr>
              <p:nvPr>
                <p:ph idx="1"/>
              </p:nvPr>
            </p:nvSpPr>
            <p:spPr>
              <a:xfrm>
                <a:off x="542186" y="1930400"/>
                <a:ext cx="4360014" cy="1638300"/>
              </a:xfrm>
            </p:spPr>
            <p:txBody>
              <a:bodyPr>
                <a:noAutofit/>
              </a:bodyPr>
              <a:lstStyle/>
              <a:p>
                <a:pPr>
                  <a:spcBef>
                    <a:spcPts val="0"/>
                  </a:spcBef>
                </a:pPr>
                <a14:m>
                  <m:oMath xmlns:m="http://schemas.openxmlformats.org/officeDocument/2006/math">
                    <m:r>
                      <a:rPr lang="en-US" sz="1600" i="1" smtClean="0">
                        <a:latin typeface="Cambria Math"/>
                        <a:ea typeface="Cambria Math" pitchFamily="18" charset="0"/>
                      </a:rPr>
                      <m:t>𝑙</m:t>
                    </m:r>
                  </m:oMath>
                </a14:m>
                <a:r>
                  <a:rPr lang="en-US" sz="1600" i="1" dirty="0">
                    <a:latin typeface="Cambria Math" pitchFamily="18" charset="0"/>
                    <a:ea typeface="Cambria Math" pitchFamily="18" charset="0"/>
                  </a:rPr>
                  <a:t> </a:t>
                </a:r>
                <a:r>
                  <a:rPr lang="en-US" sz="1600" i="1" dirty="0" smtClean="0">
                    <a:latin typeface="Cambria Math" pitchFamily="18" charset="0"/>
                    <a:ea typeface="Cambria Math" pitchFamily="18" charset="0"/>
                  </a:rPr>
                  <a:t>	</a:t>
                </a:r>
                <a:r>
                  <a:rPr lang="en-US" sz="1600" dirty="0" smtClean="0">
                    <a:latin typeface="Cambria Math" pitchFamily="18" charset="0"/>
                    <a:ea typeface="Cambria Math" pitchFamily="18" charset="0"/>
                  </a:rPr>
                  <a:t>: The </a:t>
                </a:r>
                <a:r>
                  <a:rPr lang="en-US" sz="1600" dirty="0">
                    <a:latin typeface="Cambria Math" pitchFamily="18" charset="0"/>
                    <a:ea typeface="Cambria Math" pitchFamily="18" charset="0"/>
                  </a:rPr>
                  <a:t>level </a:t>
                </a:r>
                <a:r>
                  <a:rPr lang="en-US" sz="1600" dirty="0" smtClean="0">
                    <a:latin typeface="Cambria Math" pitchFamily="18" charset="0"/>
                    <a:ea typeface="Cambria Math" pitchFamily="18" charset="0"/>
                  </a:rPr>
                  <a:t>index</a:t>
                </a:r>
                <a:endParaRPr lang="en-US" sz="1600" i="1" dirty="0" smtClean="0">
                  <a:latin typeface="Cambria Math" pitchFamily="18" charset="0"/>
                  <a:ea typeface="Cambria Math" pitchFamily="18" charset="0"/>
                </a:endParaRPr>
              </a:p>
              <a:p>
                <a:pPr>
                  <a:spcBef>
                    <a:spcPts val="0"/>
                  </a:spcBef>
                </a:pPr>
                <a14:m>
                  <m:oMath xmlns:m="http://schemas.openxmlformats.org/officeDocument/2006/math">
                    <m:sSubSup>
                      <m:sSubSupPr>
                        <m:ctrlPr>
                          <a:rPr lang="en-US" sz="1600" i="1" smtClean="0">
                            <a:latin typeface="Cambria Math"/>
                            <a:ea typeface="Cambria Math" pitchFamily="18" charset="0"/>
                          </a:rPr>
                        </m:ctrlPr>
                      </m:sSubSupPr>
                      <m:e>
                        <m:r>
                          <a:rPr lang="en-US" sz="1600" i="1">
                            <a:latin typeface="Cambria Math" pitchFamily="18" charset="0"/>
                            <a:ea typeface="Cambria Math" pitchFamily="18" charset="0"/>
                          </a:rPr>
                          <m:t>𝑠</m:t>
                        </m:r>
                      </m:e>
                      <m:sub>
                        <m:r>
                          <a:rPr lang="en-US" sz="1600" i="1">
                            <a:latin typeface="Cambria Math" pitchFamily="18" charset="0"/>
                            <a:ea typeface="Cambria Math" pitchFamily="18" charset="0"/>
                          </a:rPr>
                          <m:t>𝑖𝑗</m:t>
                        </m:r>
                      </m:sub>
                      <m:sup>
                        <m:r>
                          <a:rPr lang="en-US" sz="1600" i="1">
                            <a:latin typeface="Cambria Math" pitchFamily="18" charset="0"/>
                            <a:ea typeface="Cambria Math" pitchFamily="18" charset="0"/>
                          </a:rPr>
                          <m:t>𝑙</m:t>
                        </m:r>
                      </m:sup>
                    </m:sSubSup>
                  </m:oMath>
                </a14:m>
                <a:r>
                  <a:rPr lang="en-US" sz="1600" dirty="0" smtClean="0">
                    <a:latin typeface="Cambria Math" pitchFamily="18" charset="0"/>
                    <a:ea typeface="Cambria Math" pitchFamily="18" charset="0"/>
                    <a:cs typeface="Cambria Math"/>
                  </a:rPr>
                  <a:t> 	: Similarity of </a:t>
                </a:r>
                <a:r>
                  <a:rPr lang="en-US" sz="1600" dirty="0" smtClean="0">
                    <a:latin typeface="Cambria Math" pitchFamily="18" charset="0"/>
                    <a:ea typeface="Cambria Math" pitchFamily="18" charset="0"/>
                  </a:rPr>
                  <a:t> node to </a:t>
                </a:r>
                <a:r>
                  <a:rPr lang="en-US" sz="1600" dirty="0" smtClean="0">
                    <a:latin typeface="Cambria Math" pitchFamily="18" charset="0"/>
                    <a:ea typeface="Cambria Math" pitchFamily="18" charset="0"/>
                    <a:cs typeface="Cambria Math"/>
                  </a:rPr>
                  <a:t>exemplar</a:t>
                </a:r>
              </a:p>
              <a:p>
                <a:pPr>
                  <a:spcBef>
                    <a:spcPts val="0"/>
                  </a:spcBef>
                </a:pPr>
                <a14:m>
                  <m:oMath xmlns:m="http://schemas.openxmlformats.org/officeDocument/2006/math">
                    <m:sSubSup>
                      <m:sSubSupPr>
                        <m:ctrlPr>
                          <a:rPr lang="en-US" sz="1600" i="1">
                            <a:latin typeface="Cambria Math"/>
                            <a:ea typeface="Cambria Math" pitchFamily="18" charset="0"/>
                          </a:rPr>
                        </m:ctrlPr>
                      </m:sSubSupPr>
                      <m:e>
                        <m:r>
                          <a:rPr lang="en-US" sz="1600" i="1" smtClean="0">
                            <a:latin typeface="Cambria Math" pitchFamily="18" charset="0"/>
                            <a:ea typeface="Cambria Math" pitchFamily="18" charset="0"/>
                          </a:rPr>
                          <m:t>𝜌</m:t>
                        </m:r>
                      </m:e>
                      <m:sub>
                        <m:r>
                          <a:rPr lang="en-US" sz="1600" i="1">
                            <a:latin typeface="Cambria Math" pitchFamily="18" charset="0"/>
                            <a:ea typeface="Cambria Math" pitchFamily="18" charset="0"/>
                          </a:rPr>
                          <m:t>𝑖𝑗</m:t>
                        </m:r>
                      </m:sub>
                      <m:sup>
                        <m:r>
                          <a:rPr lang="en-US" sz="1600" i="1">
                            <a:latin typeface="Cambria Math" pitchFamily="18" charset="0"/>
                            <a:ea typeface="Cambria Math" pitchFamily="18" charset="0"/>
                          </a:rPr>
                          <m:t>𝑙</m:t>
                        </m:r>
                      </m:sup>
                    </m:sSubSup>
                  </m:oMath>
                </a14:m>
                <a:r>
                  <a:rPr lang="en-US" sz="1600" b="0" i="0" dirty="0" smtClean="0">
                    <a:latin typeface="Cambria Math" pitchFamily="18" charset="0"/>
                    <a:ea typeface="Cambria Math" pitchFamily="18" charset="0"/>
                  </a:rPr>
                  <a:t> 	: </a:t>
                </a:r>
                <a:r>
                  <a:rPr lang="en-US" sz="1600" dirty="0" smtClean="0">
                    <a:latin typeface="Cambria Math" pitchFamily="18" charset="0"/>
                    <a:ea typeface="Cambria Math" pitchFamily="18" charset="0"/>
                    <a:cs typeface="Cambria Math"/>
                  </a:rPr>
                  <a:t>Responsibility of exemplar for node</a:t>
                </a:r>
                <a:endParaRPr lang="en-US" sz="1600" b="0" i="0" dirty="0" smtClean="0">
                  <a:latin typeface="Cambria Math" pitchFamily="18" charset="0"/>
                  <a:ea typeface="Cambria Math" pitchFamily="18" charset="0"/>
                </a:endParaRPr>
              </a:p>
              <a:p>
                <a:pPr>
                  <a:spcBef>
                    <a:spcPts val="0"/>
                  </a:spcBef>
                </a:pPr>
                <a14:m>
                  <m:oMath xmlns:m="http://schemas.openxmlformats.org/officeDocument/2006/math">
                    <m:sSubSup>
                      <m:sSubSupPr>
                        <m:ctrlPr>
                          <a:rPr lang="en-US" sz="1600" i="1">
                            <a:latin typeface="Cambria Math"/>
                            <a:ea typeface="Cambria Math" pitchFamily="18" charset="0"/>
                          </a:rPr>
                        </m:ctrlPr>
                      </m:sSubSupPr>
                      <m:e>
                        <m:r>
                          <a:rPr lang="en-US" sz="1600" i="1" smtClean="0">
                            <a:latin typeface="Cambria Math" pitchFamily="18" charset="0"/>
                            <a:ea typeface="Cambria Math" pitchFamily="18" charset="0"/>
                          </a:rPr>
                          <m:t>𝛼</m:t>
                        </m:r>
                      </m:e>
                      <m:sub>
                        <m:r>
                          <a:rPr lang="en-US" sz="1600" i="1">
                            <a:latin typeface="Cambria Math" pitchFamily="18" charset="0"/>
                            <a:ea typeface="Cambria Math" pitchFamily="18" charset="0"/>
                          </a:rPr>
                          <m:t>𝑖𝑗</m:t>
                        </m:r>
                      </m:sub>
                      <m:sup>
                        <m:r>
                          <a:rPr lang="en-US" sz="1600" i="1">
                            <a:latin typeface="Cambria Math" pitchFamily="18" charset="0"/>
                            <a:ea typeface="Cambria Math" pitchFamily="18" charset="0"/>
                          </a:rPr>
                          <m:t>𝑙</m:t>
                        </m:r>
                      </m:sup>
                    </m:sSubSup>
                  </m:oMath>
                </a14:m>
                <a:r>
                  <a:rPr lang="en-US" sz="1600" dirty="0" smtClean="0">
                    <a:latin typeface="Cambria Math" pitchFamily="18" charset="0"/>
                    <a:ea typeface="Cambria Math" pitchFamily="18" charset="0"/>
                  </a:rPr>
                  <a:t>	: </a:t>
                </a:r>
                <a:r>
                  <a:rPr lang="en-US" sz="1600" dirty="0" smtClean="0">
                    <a:latin typeface="Cambria Math" pitchFamily="18" charset="0"/>
                    <a:ea typeface="Cambria Math" pitchFamily="18" charset="0"/>
                    <a:cs typeface="Cambria Math"/>
                  </a:rPr>
                  <a:t>Availability of</a:t>
                </a:r>
                <a:r>
                  <a:rPr lang="en-US" sz="1600" dirty="0" smtClean="0">
                    <a:latin typeface="Cambria Math" pitchFamily="18" charset="0"/>
                    <a:ea typeface="Cambria Math" pitchFamily="18" charset="0"/>
                  </a:rPr>
                  <a:t> exemplar to </a:t>
                </a:r>
                <a:r>
                  <a:rPr lang="en-US" sz="1600" dirty="0" smtClean="0">
                    <a:latin typeface="Cambria Math" pitchFamily="18" charset="0"/>
                    <a:ea typeface="Cambria Math" pitchFamily="18" charset="0"/>
                    <a:cs typeface="Cambria Math"/>
                  </a:rPr>
                  <a:t>node</a:t>
                </a:r>
                <a:endParaRPr lang="en-US" sz="1600" dirty="0">
                  <a:latin typeface="Cambria Math" pitchFamily="18" charset="0"/>
                  <a:ea typeface="Cambria Math" pitchFamily="18" charset="0"/>
                </a:endParaRPr>
              </a:p>
            </p:txBody>
          </p:sp>
        </mc:Choice>
        <mc:Fallback xmlns="">
          <p:sp>
            <p:nvSpPr>
              <p:cNvPr id="69" name="Content Placeholder 2"/>
              <p:cNvSpPr>
                <a:spLocks noGrp="1" noRot="1" noChangeAspect="1" noMove="1" noResize="1" noEditPoints="1" noAdjustHandles="1" noChangeArrowheads="1" noChangeShapeType="1" noTextEdit="1"/>
              </p:cNvSpPr>
              <p:nvPr>
                <p:ph sz="half" idx="1"/>
              </p:nvPr>
            </p:nvSpPr>
            <p:spPr>
              <a:xfrm>
                <a:off x="542186" y="1930400"/>
                <a:ext cx="4360014" cy="1638300"/>
              </a:xfrm>
              <a:blipFill rotWithShape="1">
                <a:blip r:embed="rId6"/>
                <a:stretch>
                  <a:fillRect l="-699" t="-1493"/>
                </a:stretch>
              </a:blipFill>
            </p:spPr>
            <p:txBody>
              <a:bodyPr/>
              <a:lstStyle/>
              <a:p>
                <a:r>
                  <a:rPr lang="en-US">
                    <a:noFill/>
                  </a:rPr>
                  <a:t> </a:t>
                </a:r>
              </a:p>
            </p:txBody>
          </p:sp>
        </mc:Fallback>
      </mc:AlternateContent>
      <p:sp>
        <p:nvSpPr>
          <p:cNvPr id="71" name="Slide Number Placeholder 4"/>
          <p:cNvSpPr>
            <a:spLocks noGrp="1"/>
          </p:cNvSpPr>
          <p:nvPr>
            <p:ph type="sldNum" sz="quarter" idx="12"/>
          </p:nvPr>
        </p:nvSpPr>
        <p:spPr/>
        <p:txBody>
          <a:bodyPr>
            <a:normAutofit/>
          </a:bodyPr>
          <a:lstStyle/>
          <a:p>
            <a:fld id="{C8E561EE-62DB-4A47-9282-7C8CD0E4FCC6}" type="slidenum">
              <a:rPr lang="en-US" smtClean="0"/>
              <a:pPr/>
              <a:t>10</a:t>
            </a:fld>
            <a:endParaRPr lang="en-US" dirty="0"/>
          </a:p>
        </p:txBody>
      </p:sp>
      <mc:AlternateContent xmlns:mc="http://schemas.openxmlformats.org/markup-compatibility/2006" xmlns:a14="http://schemas.microsoft.com/office/drawing/2010/main">
        <mc:Choice Requires="a14">
          <p:sp>
            <p:nvSpPr>
              <p:cNvPr id="70" name="Content Placeholder 3"/>
              <p:cNvSpPr txBox="1">
                <a:spLocks/>
              </p:cNvSpPr>
              <p:nvPr/>
            </p:nvSpPr>
            <p:spPr>
              <a:xfrm>
                <a:off x="4751070" y="1930400"/>
                <a:ext cx="4201543" cy="1295510"/>
              </a:xfrm>
              <a:prstGeom prst="rect">
                <a:avLst/>
              </a:prstGeom>
            </p:spPr>
            <p:txBody>
              <a:bodyPr>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fontAlgn="auto">
                  <a:spcBef>
                    <a:spcPts val="0"/>
                  </a:spcBef>
                  <a:spcAft>
                    <a:spcPts val="0"/>
                  </a:spcAft>
                  <a:buClr>
                    <a:schemeClr val="accent1"/>
                  </a:buClr>
                  <a:buFont typeface="Arial" pitchFamily="34" charset="0"/>
                  <a:buChar char="•"/>
                </a:pPr>
                <a14:m>
                  <m:oMath xmlns:m="http://schemas.openxmlformats.org/officeDocument/2006/math">
                    <m:sSubSup>
                      <m:sSubSupPr>
                        <m:ctrlPr>
                          <a:rPr lang="en-US" sz="1600" i="1" smtClean="0">
                            <a:solidFill>
                              <a:schemeClr val="tx1"/>
                            </a:solidFill>
                            <a:latin typeface="Cambria Math"/>
                            <a:ea typeface="Cambria Math" pitchFamily="18" charset="0"/>
                          </a:rPr>
                        </m:ctrlPr>
                      </m:sSubSupPr>
                      <m:e>
                        <m:r>
                          <a:rPr lang="en-US" sz="1600" i="1" smtClean="0">
                            <a:solidFill>
                              <a:schemeClr val="tx1"/>
                            </a:solidFill>
                            <a:latin typeface="Cambria Math" panose="02040503050406030204" pitchFamily="18" charset="0"/>
                            <a:ea typeface="Cambria Math" pitchFamily="18" charset="0"/>
                          </a:rPr>
                          <m:t>𝜏</m:t>
                        </m:r>
                      </m:e>
                      <m:sub>
                        <m:r>
                          <a:rPr lang="en-US" sz="1600" b="0" i="1" smtClean="0">
                            <a:solidFill>
                              <a:schemeClr val="tx1"/>
                            </a:solidFill>
                            <a:latin typeface="Cambria Math"/>
                            <a:ea typeface="Cambria Math" pitchFamily="18" charset="0"/>
                          </a:rPr>
                          <m:t>𝑗</m:t>
                        </m:r>
                      </m:sub>
                      <m:sup>
                        <m:r>
                          <a:rPr lang="en-US" sz="1600" i="1">
                            <a:solidFill>
                              <a:schemeClr val="tx1"/>
                            </a:solidFill>
                            <a:latin typeface="Cambria Math" pitchFamily="18" charset="0"/>
                            <a:ea typeface="Cambria Math" pitchFamily="18" charset="0"/>
                          </a:rPr>
                          <m:t>𝑙</m:t>
                        </m:r>
                        <m:r>
                          <a:rPr lang="en-US" sz="1600" b="0" i="1" smtClean="0">
                            <a:solidFill>
                              <a:schemeClr val="tx1"/>
                            </a:solidFill>
                            <a:latin typeface="Cambria Math"/>
                            <a:ea typeface="Cambria Math" pitchFamily="18" charset="0"/>
                          </a:rPr>
                          <m:t>+1</m:t>
                        </m:r>
                      </m:sup>
                    </m:sSubSup>
                    <m:r>
                      <a:rPr lang="en-US" sz="1600" b="0" i="1" smtClean="0">
                        <a:solidFill>
                          <a:schemeClr val="tx1"/>
                        </a:solidFill>
                        <a:latin typeface="Cambria Math"/>
                        <a:ea typeface="Cambria Math" pitchFamily="18" charset="0"/>
                      </a:rPr>
                      <m:t> </m:t>
                    </m:r>
                  </m:oMath>
                </a14:m>
                <a:r>
                  <a:rPr lang="en-US" sz="1600" dirty="0" smtClean="0">
                    <a:solidFill>
                      <a:schemeClr val="tx1"/>
                    </a:solidFill>
                    <a:latin typeface="Cambria Math" pitchFamily="18" charset="0"/>
                    <a:ea typeface="Cambria Math" pitchFamily="18" charset="0"/>
                  </a:rPr>
                  <a:t>	: Message passed from current 	    	   layer to next layer </a:t>
                </a:r>
                <a:endParaRPr lang="en-US" sz="1600" i="1" dirty="0" smtClean="0">
                  <a:solidFill>
                    <a:schemeClr val="tx1"/>
                  </a:solidFill>
                  <a:latin typeface="Cambria Math" pitchFamily="18" charset="0"/>
                  <a:ea typeface="Cambria Math" pitchFamily="18" charset="0"/>
                </a:endParaRPr>
              </a:p>
              <a:p>
                <a:pPr fontAlgn="auto">
                  <a:spcBef>
                    <a:spcPts val="0"/>
                  </a:spcBef>
                  <a:spcAft>
                    <a:spcPts val="0"/>
                  </a:spcAft>
                  <a:buClr>
                    <a:schemeClr val="accent1"/>
                  </a:buClr>
                  <a:buFont typeface="Arial" pitchFamily="34" charset="0"/>
                  <a:buChar char="•"/>
                </a:pPr>
                <a14:m>
                  <m:oMath xmlns:m="http://schemas.openxmlformats.org/officeDocument/2006/math">
                    <m:sSubSup>
                      <m:sSubSupPr>
                        <m:ctrlPr>
                          <a:rPr lang="en-US" sz="1600" i="1">
                            <a:solidFill>
                              <a:schemeClr val="tx1"/>
                            </a:solidFill>
                            <a:latin typeface="Cambria Math"/>
                            <a:ea typeface="Cambria Math" pitchFamily="18" charset="0"/>
                          </a:rPr>
                        </m:ctrlPr>
                      </m:sSubSupPr>
                      <m:e>
                        <m:r>
                          <a:rPr lang="en-US" sz="1600" i="1" smtClean="0">
                            <a:solidFill>
                              <a:schemeClr val="tx1"/>
                            </a:solidFill>
                            <a:latin typeface="Cambria Math" pitchFamily="18" charset="0"/>
                            <a:ea typeface="Cambria Math" pitchFamily="18" charset="0"/>
                          </a:rPr>
                          <m:t>𝜑</m:t>
                        </m:r>
                      </m:e>
                      <m:sub>
                        <m:r>
                          <a:rPr lang="en-US" sz="1600" b="0" i="1" smtClean="0">
                            <a:solidFill>
                              <a:schemeClr val="tx1"/>
                            </a:solidFill>
                            <a:latin typeface="Cambria Math"/>
                            <a:ea typeface="Cambria Math" pitchFamily="18" charset="0"/>
                          </a:rPr>
                          <m:t>𝑖</m:t>
                        </m:r>
                      </m:sub>
                      <m:sup>
                        <m:r>
                          <a:rPr lang="en-US" sz="1600" i="1">
                            <a:solidFill>
                              <a:schemeClr val="tx1"/>
                            </a:solidFill>
                            <a:latin typeface="Cambria Math" pitchFamily="18" charset="0"/>
                            <a:ea typeface="Cambria Math" pitchFamily="18" charset="0"/>
                          </a:rPr>
                          <m:t>𝑙</m:t>
                        </m:r>
                        <m:r>
                          <a:rPr lang="en-US" sz="1600" b="0" i="1" smtClean="0">
                            <a:solidFill>
                              <a:schemeClr val="tx1"/>
                            </a:solidFill>
                            <a:latin typeface="Cambria Math"/>
                            <a:ea typeface="Cambria Math" pitchFamily="18" charset="0"/>
                          </a:rPr>
                          <m:t>−1</m:t>
                        </m:r>
                      </m:sup>
                    </m:sSubSup>
                    <m:r>
                      <a:rPr lang="en-US" sz="1600" b="0" i="1" smtClean="0">
                        <a:solidFill>
                          <a:schemeClr val="tx1"/>
                        </a:solidFill>
                        <a:latin typeface="Cambria Math"/>
                        <a:ea typeface="Cambria Math" pitchFamily="18" charset="0"/>
                      </a:rPr>
                      <m:t> </m:t>
                    </m:r>
                  </m:oMath>
                </a14:m>
                <a:r>
                  <a:rPr lang="en-US" sz="1600" dirty="0" smtClean="0">
                    <a:solidFill>
                      <a:schemeClr val="tx1"/>
                    </a:solidFill>
                    <a:latin typeface="Cambria Math" pitchFamily="18" charset="0"/>
                    <a:ea typeface="Cambria Math" pitchFamily="18" charset="0"/>
                  </a:rPr>
                  <a:t>	: Message </a:t>
                </a:r>
                <a:r>
                  <a:rPr lang="en-US" sz="1600" dirty="0">
                    <a:solidFill>
                      <a:schemeClr val="tx1"/>
                    </a:solidFill>
                    <a:latin typeface="Cambria Math" pitchFamily="18" charset="0"/>
                    <a:ea typeface="Cambria Math" pitchFamily="18" charset="0"/>
                  </a:rPr>
                  <a:t>passed from </a:t>
                </a:r>
                <a:r>
                  <a:rPr lang="en-US" sz="1600" dirty="0" smtClean="0">
                    <a:solidFill>
                      <a:schemeClr val="tx1"/>
                    </a:solidFill>
                    <a:latin typeface="Cambria Math" pitchFamily="18" charset="0"/>
                    <a:ea typeface="Cambria Math" pitchFamily="18" charset="0"/>
                  </a:rPr>
                  <a:t>current 	 	   layer to previous layer</a:t>
                </a:r>
                <a:endParaRPr lang="en-US" sz="1600" i="1" dirty="0" smtClean="0">
                  <a:solidFill>
                    <a:schemeClr val="tx1"/>
                  </a:solidFill>
                  <a:latin typeface="Cambria Math" pitchFamily="18" charset="0"/>
                  <a:ea typeface="Cambria Math" pitchFamily="18" charset="0"/>
                </a:endParaRPr>
              </a:p>
              <a:p>
                <a:pPr fontAlgn="auto">
                  <a:spcBef>
                    <a:spcPts val="0"/>
                  </a:spcBef>
                  <a:spcAft>
                    <a:spcPts val="0"/>
                  </a:spcAft>
                  <a:buClr>
                    <a:schemeClr val="accent1"/>
                  </a:buClr>
                  <a:buFont typeface="Arial" pitchFamily="34" charset="0"/>
                  <a:buChar char="•"/>
                </a:pPr>
                <a14:m>
                  <m:oMath xmlns:m="http://schemas.openxmlformats.org/officeDocument/2006/math">
                    <m:sSubSup>
                      <m:sSubSupPr>
                        <m:ctrlPr>
                          <a:rPr lang="en-US" sz="1600" i="1">
                            <a:solidFill>
                              <a:schemeClr val="tx1"/>
                            </a:solidFill>
                            <a:latin typeface="Cambria Math"/>
                            <a:ea typeface="Cambria Math" pitchFamily="18" charset="0"/>
                          </a:rPr>
                        </m:ctrlPr>
                      </m:sSubSupPr>
                      <m:e>
                        <m:r>
                          <a:rPr lang="en-US" sz="1600" b="0" i="1" smtClean="0">
                            <a:solidFill>
                              <a:schemeClr val="tx1"/>
                            </a:solidFill>
                            <a:latin typeface="Cambria Math"/>
                            <a:ea typeface="Cambria Math" pitchFamily="18" charset="0"/>
                          </a:rPr>
                          <m:t>𝑐</m:t>
                        </m:r>
                      </m:e>
                      <m:sub>
                        <m:r>
                          <a:rPr lang="en-US" sz="1600" b="0" i="1" smtClean="0">
                            <a:solidFill>
                              <a:schemeClr val="tx1"/>
                            </a:solidFill>
                            <a:latin typeface="Cambria Math"/>
                            <a:ea typeface="Cambria Math" pitchFamily="18" charset="0"/>
                          </a:rPr>
                          <m:t>𝑖</m:t>
                        </m:r>
                      </m:sub>
                      <m:sup>
                        <m:r>
                          <a:rPr lang="en-US" sz="1600" i="1">
                            <a:solidFill>
                              <a:schemeClr val="tx1"/>
                            </a:solidFill>
                            <a:latin typeface="Cambria Math" pitchFamily="18" charset="0"/>
                            <a:ea typeface="Cambria Math" pitchFamily="18" charset="0"/>
                          </a:rPr>
                          <m:t>𝑙</m:t>
                        </m:r>
                      </m:sup>
                    </m:sSubSup>
                    <m:r>
                      <a:rPr lang="en-US" sz="1600" b="0" i="1" smtClean="0">
                        <a:solidFill>
                          <a:schemeClr val="tx1"/>
                        </a:solidFill>
                        <a:latin typeface="Cambria Math"/>
                        <a:ea typeface="Cambria Math" pitchFamily="18" charset="0"/>
                      </a:rPr>
                      <m:t> </m:t>
                    </m:r>
                  </m:oMath>
                </a14:m>
                <a:r>
                  <a:rPr lang="en-US" sz="1600" dirty="0" smtClean="0">
                    <a:solidFill>
                      <a:schemeClr val="tx1"/>
                    </a:solidFill>
                    <a:latin typeface="Cambria Math" pitchFamily="18" charset="0"/>
                    <a:ea typeface="Cambria Math" pitchFamily="18" charset="0"/>
                  </a:rPr>
                  <a:t>	: Preference of node </a:t>
                </a:r>
                <a:r>
                  <a:rPr lang="en-US" sz="1600" dirty="0" smtClean="0">
                    <a:solidFill>
                      <a:schemeClr val="tx1"/>
                    </a:solidFill>
                    <a:latin typeface="Cambria Math" pitchFamily="18" charset="0"/>
                    <a:ea typeface="Cambria Math" pitchFamily="18" charset="0"/>
                    <a:cs typeface="Cambria Math"/>
                  </a:rPr>
                  <a:t>to be an 		   exemplar</a:t>
                </a:r>
              </a:p>
            </p:txBody>
          </p:sp>
        </mc:Choice>
        <mc:Fallback xmlns="">
          <p:sp>
            <p:nvSpPr>
              <p:cNvPr id="70" name="Content Placeholder 3"/>
              <p:cNvSpPr txBox="1">
                <a:spLocks noRot="1" noChangeAspect="1" noMove="1" noResize="1" noEditPoints="1" noAdjustHandles="1" noChangeArrowheads="1" noChangeShapeType="1" noTextEdit="1"/>
              </p:cNvSpPr>
              <p:nvPr/>
            </p:nvSpPr>
            <p:spPr>
              <a:xfrm>
                <a:off x="4751070" y="1930400"/>
                <a:ext cx="4201543" cy="1295510"/>
              </a:xfrm>
              <a:prstGeom prst="rect">
                <a:avLst/>
              </a:prstGeom>
              <a:blipFill rotWithShape="1">
                <a:blip r:embed="rId7"/>
                <a:stretch>
                  <a:fillRect l="-725" t="-472" b="-330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Content Placeholder 2"/>
              <p:cNvSpPr txBox="1">
                <a:spLocks/>
              </p:cNvSpPr>
              <p:nvPr/>
            </p:nvSpPr>
            <p:spPr>
              <a:xfrm>
                <a:off x="86031" y="3843472"/>
                <a:ext cx="6765809" cy="3205510"/>
              </a:xfrm>
              <a:prstGeom prst="rect">
                <a:avLst/>
              </a:prstGeom>
            </p:spPr>
            <p:txBody>
              <a:bodyPr vert="horz" lIns="91440" tIns="45720" rIns="91440" bIns="45720" numCol="2" rtlCol="0">
                <a:normAutofit/>
              </a:bodyPr>
              <a:lstStyle>
                <a:lvl1pPr marL="349250" indent="-349250" algn="l" defTabSz="914400" rtl="0" eaLnBrk="1" latinLnBrk="0" hangingPunct="1">
                  <a:spcBef>
                    <a:spcPts val="1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a:solidFill>
                      <a:schemeClr val="tx1">
                        <a:lumMod val="65000"/>
                        <a:lumOff val="35000"/>
                      </a:schemeClr>
                    </a:solidFill>
                    <a:latin typeface="+mn-lt"/>
                    <a:ea typeface="+mn-ea"/>
                    <a:cs typeface="+mn-cs"/>
                  </a:defRPr>
                </a:lvl9pPr>
              </a:lstStyle>
              <a:p>
                <a:pPr marL="0" indent="0" fontAlgn="auto">
                  <a:spcBef>
                    <a:spcPts val="0"/>
                  </a:spcBef>
                  <a:spcAft>
                    <a:spcPts val="0"/>
                  </a:spcAft>
                  <a:buNone/>
                </a:pPr>
                <a14:m>
                  <m:oMath xmlns:m="http://schemas.openxmlformats.org/officeDocument/2006/math">
                    <m:sSubSup>
                      <m:sSubSupPr>
                        <m:ctrlPr>
                          <a:rPr lang="en-US" sz="1600" i="1" smtClean="0">
                            <a:solidFill>
                              <a:schemeClr val="tx1"/>
                            </a:solidFill>
                            <a:latin typeface="Cambria Math"/>
                          </a:rPr>
                        </m:ctrlPr>
                      </m:sSubSupPr>
                      <m:e>
                        <m:r>
                          <a:rPr lang="en-US" sz="1600" i="1" smtClean="0">
                            <a:solidFill>
                              <a:schemeClr val="tx1"/>
                            </a:solidFill>
                            <a:latin typeface="Cambria Math"/>
                            <a:ea typeface="Cambria Math"/>
                          </a:rPr>
                          <m:t>𝜌</m:t>
                        </m:r>
                      </m:e>
                      <m:sub>
                        <m:r>
                          <a:rPr lang="en-US" sz="1600" i="1">
                            <a:solidFill>
                              <a:schemeClr val="tx1"/>
                            </a:solidFill>
                            <a:latin typeface="Cambria Math"/>
                          </a:rPr>
                          <m:t>𝑖𝑗</m:t>
                        </m:r>
                      </m:sub>
                      <m:sup>
                        <m:r>
                          <a:rPr lang="en-US" sz="1600" i="1">
                            <a:solidFill>
                              <a:schemeClr val="tx1"/>
                            </a:solidFill>
                            <a:latin typeface="Cambria Math"/>
                          </a:rPr>
                          <m:t>𝑙</m:t>
                        </m:r>
                        <m:r>
                          <a:rPr lang="en-US" sz="1600" b="0" i="1" smtClean="0">
                            <a:solidFill>
                              <a:schemeClr val="tx1"/>
                            </a:solidFill>
                            <a:latin typeface="Cambria Math"/>
                          </a:rPr>
                          <m:t>&gt;1</m:t>
                        </m:r>
                      </m:sup>
                    </m:sSubSup>
                    <m:r>
                      <a:rPr lang="en-US" sz="1600" i="1">
                        <a:solidFill>
                          <a:schemeClr val="tx1"/>
                        </a:solidFill>
                        <a:latin typeface="Cambria Math"/>
                      </a:rPr>
                      <m:t>=</m:t>
                    </m:r>
                    <m:sSubSup>
                      <m:sSubSupPr>
                        <m:ctrlPr>
                          <a:rPr lang="en-US" sz="1600" i="1">
                            <a:solidFill>
                              <a:schemeClr val="tx1"/>
                            </a:solidFill>
                            <a:latin typeface="Cambria Math"/>
                          </a:rPr>
                        </m:ctrlPr>
                      </m:sSubSupPr>
                      <m:e>
                        <m:r>
                          <a:rPr lang="en-US" sz="1600" i="1">
                            <a:solidFill>
                              <a:schemeClr val="tx1"/>
                            </a:solidFill>
                            <a:latin typeface="Cambria Math"/>
                          </a:rPr>
                          <m:t>𝑠</m:t>
                        </m:r>
                      </m:e>
                      <m:sub>
                        <m:r>
                          <a:rPr lang="en-US" sz="1600" i="1">
                            <a:solidFill>
                              <a:schemeClr val="tx1"/>
                            </a:solidFill>
                            <a:latin typeface="Cambria Math"/>
                          </a:rPr>
                          <m:t>𝑖𝑗</m:t>
                        </m:r>
                      </m:sub>
                      <m:sup>
                        <m:r>
                          <a:rPr lang="en-US" sz="1600" i="1">
                            <a:solidFill>
                              <a:schemeClr val="tx1"/>
                            </a:solidFill>
                            <a:latin typeface="Cambria Math"/>
                          </a:rPr>
                          <m:t>𝑙</m:t>
                        </m:r>
                      </m:sup>
                    </m:sSubSup>
                    <m:r>
                      <a:rPr lang="en-US" sz="1600" b="0" i="1" smtClean="0">
                        <a:solidFill>
                          <a:schemeClr val="tx1"/>
                        </a:solidFill>
                        <a:latin typeface="Cambria Math"/>
                      </a:rPr>
                      <m:t>+</m:t>
                    </m:r>
                    <m:r>
                      <m:rPr>
                        <m:sty m:val="p"/>
                      </m:rPr>
                      <a:rPr lang="en-US" sz="1600" b="0" i="0" smtClean="0">
                        <a:solidFill>
                          <a:schemeClr val="tx1"/>
                        </a:solidFill>
                        <a:latin typeface="Cambria Math"/>
                      </a:rPr>
                      <m:t>min</m:t>
                    </m:r>
                    <m:r>
                      <a:rPr lang="en-US" sz="1600" b="0" i="1" smtClean="0">
                        <a:solidFill>
                          <a:schemeClr val="tx1"/>
                        </a:solidFill>
                        <a:latin typeface="Cambria Math"/>
                      </a:rPr>
                      <m:t>⁡[</m:t>
                    </m:r>
                    <m:sSubSup>
                      <m:sSubSupPr>
                        <m:ctrlPr>
                          <a:rPr lang="en-US" sz="1600" i="1">
                            <a:solidFill>
                              <a:schemeClr val="tx1"/>
                            </a:solidFill>
                            <a:latin typeface="Cambria Math"/>
                          </a:rPr>
                        </m:ctrlPr>
                      </m:sSubSupPr>
                      <m:e>
                        <m:r>
                          <a:rPr lang="en-US" sz="1600" i="1">
                            <a:solidFill>
                              <a:schemeClr val="tx1"/>
                            </a:solidFill>
                            <a:latin typeface="Cambria Math"/>
                            <a:ea typeface="Cambria Math"/>
                          </a:rPr>
                          <m:t>𝜏</m:t>
                        </m:r>
                      </m:e>
                      <m:sub>
                        <m:r>
                          <a:rPr lang="en-US" sz="1600" b="0" i="1" smtClean="0">
                            <a:solidFill>
                              <a:schemeClr val="tx1"/>
                            </a:solidFill>
                            <a:latin typeface="Cambria Math"/>
                            <a:ea typeface="Cambria Math"/>
                          </a:rPr>
                          <m:t>𝑖</m:t>
                        </m:r>
                      </m:sub>
                      <m:sup>
                        <m:r>
                          <a:rPr lang="en-US" sz="1600" i="1">
                            <a:solidFill>
                              <a:schemeClr val="tx1"/>
                            </a:solidFill>
                            <a:latin typeface="Cambria Math"/>
                          </a:rPr>
                          <m:t>𝑙</m:t>
                        </m:r>
                      </m:sup>
                    </m:sSubSup>
                    <m:r>
                      <a:rPr lang="en-US" sz="1600" b="0" i="1" smtClean="0">
                        <a:solidFill>
                          <a:schemeClr val="tx1"/>
                        </a:solidFill>
                        <a:latin typeface="Cambria Math"/>
                      </a:rPr>
                      <m:t>,−</m:t>
                    </m:r>
                    <m:func>
                      <m:funcPr>
                        <m:ctrlPr>
                          <a:rPr lang="en-US" sz="1600" b="0" i="1" smtClean="0">
                            <a:solidFill>
                              <a:schemeClr val="tx1"/>
                            </a:solidFill>
                            <a:latin typeface="Cambria Math"/>
                          </a:rPr>
                        </m:ctrlPr>
                      </m:funcPr>
                      <m:fName>
                        <m:limLow>
                          <m:limLowPr>
                            <m:ctrlPr>
                              <a:rPr lang="en-US" sz="1600" b="0" i="1" smtClean="0">
                                <a:solidFill>
                                  <a:schemeClr val="tx1"/>
                                </a:solidFill>
                                <a:latin typeface="Cambria Math"/>
                              </a:rPr>
                            </m:ctrlPr>
                          </m:limLowPr>
                          <m:e>
                            <m:r>
                              <m:rPr>
                                <m:sty m:val="p"/>
                              </m:rPr>
                              <a:rPr lang="en-US" sz="1600" b="0" i="0" smtClean="0">
                                <a:solidFill>
                                  <a:schemeClr val="tx1"/>
                                </a:solidFill>
                                <a:latin typeface="Cambria Math"/>
                              </a:rPr>
                              <m:t>max</m:t>
                            </m:r>
                          </m:e>
                          <m:lim>
                            <m:r>
                              <a:rPr lang="en-US" sz="1600" i="1">
                                <a:solidFill>
                                  <a:schemeClr val="tx1"/>
                                </a:solidFill>
                                <a:latin typeface="Cambria Math"/>
                              </a:rPr>
                              <m:t>𝑘</m:t>
                            </m:r>
                            <m:r>
                              <a:rPr lang="en-US" sz="1600" i="1">
                                <a:solidFill>
                                  <a:schemeClr val="tx1"/>
                                </a:solidFill>
                                <a:latin typeface="Cambria Math"/>
                              </a:rPr>
                              <m:t> </m:t>
                            </m:r>
                            <m:r>
                              <a:rPr lang="en-US" sz="1600" i="1">
                                <a:solidFill>
                                  <a:schemeClr val="tx1"/>
                                </a:solidFill>
                                <a:latin typeface="Cambria Math"/>
                              </a:rPr>
                              <m:t>𝑠</m:t>
                            </m:r>
                            <m:r>
                              <a:rPr lang="en-US" sz="1600" i="1">
                                <a:solidFill>
                                  <a:schemeClr val="tx1"/>
                                </a:solidFill>
                                <a:latin typeface="Cambria Math"/>
                              </a:rPr>
                              <m:t>.</m:t>
                            </m:r>
                            <m:r>
                              <a:rPr lang="en-US" sz="1600" i="1">
                                <a:solidFill>
                                  <a:schemeClr val="tx1"/>
                                </a:solidFill>
                                <a:latin typeface="Cambria Math"/>
                              </a:rPr>
                              <m:t>𝑡</m:t>
                            </m:r>
                            <m:r>
                              <a:rPr lang="en-US" sz="1600" b="0" i="1" smtClean="0">
                                <a:solidFill>
                                  <a:schemeClr val="tx1"/>
                                </a:solidFill>
                                <a:latin typeface="Cambria Math"/>
                              </a:rPr>
                              <m:t>. </m:t>
                            </m:r>
                            <m:r>
                              <a:rPr lang="en-US" sz="1600" b="0" i="1" smtClean="0">
                                <a:solidFill>
                                  <a:schemeClr val="tx1"/>
                                </a:solidFill>
                                <a:latin typeface="Cambria Math"/>
                              </a:rPr>
                              <m:t>𝑘</m:t>
                            </m:r>
                            <m:r>
                              <a:rPr lang="en-US" sz="1600" b="0" i="1" smtClean="0">
                                <a:solidFill>
                                  <a:schemeClr val="tx1"/>
                                </a:solidFill>
                                <a:latin typeface="Cambria Math"/>
                                <a:ea typeface="Cambria Math"/>
                              </a:rPr>
                              <m:t>≠</m:t>
                            </m:r>
                            <m:r>
                              <a:rPr lang="en-US" sz="1600" b="0" i="1" smtClean="0">
                                <a:solidFill>
                                  <a:schemeClr val="tx1"/>
                                </a:solidFill>
                                <a:latin typeface="Cambria Math"/>
                                <a:ea typeface="Cambria Math"/>
                              </a:rPr>
                              <m:t>𝑗</m:t>
                            </m:r>
                          </m:lim>
                        </m:limLow>
                      </m:fName>
                      <m:e>
                        <m:r>
                          <a:rPr lang="en-US" sz="1600" b="0" i="1" smtClean="0">
                            <a:solidFill>
                              <a:schemeClr val="tx1"/>
                            </a:solidFill>
                            <a:latin typeface="Cambria Math"/>
                          </a:rPr>
                          <m:t>(</m:t>
                        </m:r>
                        <m:sSubSup>
                          <m:sSubSupPr>
                            <m:ctrlPr>
                              <a:rPr lang="en-US" sz="1600" i="1">
                                <a:solidFill>
                                  <a:schemeClr val="tx1"/>
                                </a:solidFill>
                                <a:latin typeface="Cambria Math"/>
                              </a:rPr>
                            </m:ctrlPr>
                          </m:sSubSupPr>
                          <m:e>
                            <m:r>
                              <a:rPr lang="en-US" sz="1600" i="1">
                                <a:solidFill>
                                  <a:schemeClr val="tx1"/>
                                </a:solidFill>
                                <a:latin typeface="Cambria Math"/>
                                <a:ea typeface="Cambria Math"/>
                              </a:rPr>
                              <m:t>𝛼</m:t>
                            </m:r>
                          </m:e>
                          <m:sub>
                            <m:r>
                              <a:rPr lang="en-US" sz="1600" i="1">
                                <a:solidFill>
                                  <a:schemeClr val="tx1"/>
                                </a:solidFill>
                                <a:latin typeface="Cambria Math"/>
                              </a:rPr>
                              <m:t>𝑖</m:t>
                            </m:r>
                            <m:r>
                              <a:rPr lang="en-US" sz="1600" b="0" i="1" smtClean="0">
                                <a:solidFill>
                                  <a:schemeClr val="tx1"/>
                                </a:solidFill>
                                <a:latin typeface="Cambria Math"/>
                              </a:rPr>
                              <m:t>𝑘</m:t>
                            </m:r>
                          </m:sub>
                          <m:sup>
                            <m:r>
                              <a:rPr lang="en-US" sz="1600" i="1">
                                <a:solidFill>
                                  <a:schemeClr val="tx1"/>
                                </a:solidFill>
                                <a:latin typeface="Cambria Math"/>
                              </a:rPr>
                              <m:t>𝑙</m:t>
                            </m:r>
                          </m:sup>
                        </m:sSubSup>
                        <m:r>
                          <a:rPr lang="en-US" sz="1600" b="0" i="1" smtClean="0">
                            <a:solidFill>
                              <a:schemeClr val="tx1"/>
                            </a:solidFill>
                            <a:latin typeface="Cambria Math"/>
                          </a:rPr>
                          <m:t>+</m:t>
                        </m:r>
                        <m:sSubSup>
                          <m:sSubSupPr>
                            <m:ctrlPr>
                              <a:rPr lang="en-US" sz="1600" i="1">
                                <a:solidFill>
                                  <a:schemeClr val="tx1"/>
                                </a:solidFill>
                                <a:latin typeface="Cambria Math"/>
                              </a:rPr>
                            </m:ctrlPr>
                          </m:sSubSupPr>
                          <m:e>
                            <m:r>
                              <a:rPr lang="en-US" sz="1600" b="0" i="1" smtClean="0">
                                <a:solidFill>
                                  <a:schemeClr val="tx1"/>
                                </a:solidFill>
                                <a:latin typeface="Cambria Math"/>
                              </a:rPr>
                              <m:t>𝑠</m:t>
                            </m:r>
                          </m:e>
                          <m:sub>
                            <m:r>
                              <a:rPr lang="en-US" sz="1600" i="1">
                                <a:solidFill>
                                  <a:schemeClr val="tx1"/>
                                </a:solidFill>
                                <a:latin typeface="Cambria Math"/>
                              </a:rPr>
                              <m:t>𝑖</m:t>
                            </m:r>
                            <m:r>
                              <a:rPr lang="en-US" sz="1600" b="0" i="1" smtClean="0">
                                <a:solidFill>
                                  <a:schemeClr val="tx1"/>
                                </a:solidFill>
                                <a:latin typeface="Cambria Math"/>
                              </a:rPr>
                              <m:t>𝑘</m:t>
                            </m:r>
                          </m:sub>
                          <m:sup>
                            <m:r>
                              <a:rPr lang="en-US" sz="1600" i="1">
                                <a:solidFill>
                                  <a:schemeClr val="tx1"/>
                                </a:solidFill>
                                <a:latin typeface="Cambria Math"/>
                              </a:rPr>
                              <m:t>𝑙</m:t>
                            </m:r>
                          </m:sup>
                        </m:sSubSup>
                        <m:r>
                          <a:rPr lang="en-US" sz="1600" b="0" i="1" smtClean="0">
                            <a:solidFill>
                              <a:schemeClr val="tx1"/>
                            </a:solidFill>
                            <a:latin typeface="Cambria Math"/>
                          </a:rPr>
                          <m:t>)</m:t>
                        </m:r>
                      </m:e>
                    </m:func>
                  </m:oMath>
                </a14:m>
                <a:r>
                  <a:rPr lang="en-US" sz="1600" dirty="0" smtClean="0">
                    <a:solidFill>
                      <a:schemeClr val="tx1"/>
                    </a:solidFill>
                    <a:latin typeface="Cambria Math"/>
                    <a:ea typeface="MS PGothic" charset="0"/>
                    <a:cs typeface="Cambria Math"/>
                  </a:rPr>
                  <a:t>]</a:t>
                </a:r>
              </a:p>
              <a:p>
                <a:pPr marL="0" indent="0" fontAlgn="auto">
                  <a:spcBef>
                    <a:spcPts val="0"/>
                  </a:spcBef>
                  <a:spcAft>
                    <a:spcPts val="0"/>
                  </a:spcAft>
                  <a:buNone/>
                </a:pPr>
                <a:endParaRPr lang="en-US" sz="1600" i="1" dirty="0" smtClean="0">
                  <a:solidFill>
                    <a:schemeClr val="tx1"/>
                  </a:solidFill>
                  <a:latin typeface="Cambria Math"/>
                </a:endParaRPr>
              </a:p>
              <a:p>
                <a:pPr marL="0" indent="0" fontAlgn="auto">
                  <a:spcBef>
                    <a:spcPts val="0"/>
                  </a:spcBef>
                  <a:spcAft>
                    <a:spcPts val="0"/>
                  </a:spcAft>
                  <a:buNone/>
                </a:pPr>
                <a14:m>
                  <m:oMathPara xmlns:m="http://schemas.openxmlformats.org/officeDocument/2006/math">
                    <m:oMathParaPr>
                      <m:jc m:val="left"/>
                    </m:oMathParaPr>
                    <m:oMath xmlns:m="http://schemas.openxmlformats.org/officeDocument/2006/math">
                      <m:sSubSup>
                        <m:sSubSupPr>
                          <m:ctrlPr>
                            <a:rPr lang="en-US" sz="1600" i="1">
                              <a:solidFill>
                                <a:schemeClr val="tx1"/>
                              </a:solidFill>
                              <a:latin typeface="Cambria Math"/>
                            </a:rPr>
                          </m:ctrlPr>
                        </m:sSubSupPr>
                        <m:e>
                          <m:r>
                            <a:rPr lang="en-US" sz="1600" i="1" smtClean="0">
                              <a:solidFill>
                                <a:schemeClr val="tx1"/>
                              </a:solidFill>
                              <a:latin typeface="Cambria Math"/>
                              <a:ea typeface="Cambria Math"/>
                            </a:rPr>
                            <m:t>𝛼</m:t>
                          </m:r>
                        </m:e>
                        <m:sub>
                          <m:r>
                            <a:rPr lang="en-US" sz="1600" i="1">
                              <a:solidFill>
                                <a:schemeClr val="tx1"/>
                              </a:solidFill>
                              <a:latin typeface="Cambria Math"/>
                            </a:rPr>
                            <m:t>𝑖𝑗</m:t>
                          </m:r>
                        </m:sub>
                        <m:sup>
                          <m:r>
                            <a:rPr lang="en-US" sz="1600" i="1">
                              <a:solidFill>
                                <a:schemeClr val="tx1"/>
                              </a:solidFill>
                              <a:latin typeface="Cambria Math"/>
                            </a:rPr>
                            <m:t>𝑙</m:t>
                          </m:r>
                          <m:r>
                            <a:rPr lang="en-US" sz="1600" b="0" i="1" smtClean="0">
                              <a:solidFill>
                                <a:schemeClr val="tx1"/>
                              </a:solidFill>
                              <a:latin typeface="Cambria Math"/>
                            </a:rPr>
                            <m:t>&lt;</m:t>
                          </m:r>
                          <m:r>
                            <a:rPr lang="en-US" sz="1600" b="0" i="1" smtClean="0">
                              <a:solidFill>
                                <a:schemeClr val="tx1"/>
                              </a:solidFill>
                              <a:latin typeface="Cambria Math"/>
                            </a:rPr>
                            <m:t>𝐿</m:t>
                          </m:r>
                        </m:sup>
                      </m:sSubSup>
                      <m:r>
                        <a:rPr lang="en-US" sz="1600" i="1">
                          <a:solidFill>
                            <a:schemeClr val="tx1"/>
                          </a:solidFill>
                          <a:latin typeface="Cambria Math"/>
                        </a:rPr>
                        <m:t>=</m:t>
                      </m:r>
                      <m:d>
                        <m:dPr>
                          <m:begChr m:val="{"/>
                          <m:endChr m:val=""/>
                          <m:ctrlPr>
                            <a:rPr lang="en-US" sz="1600" i="1">
                              <a:solidFill>
                                <a:schemeClr val="tx1"/>
                              </a:solidFill>
                              <a:latin typeface="Cambria Math"/>
                            </a:rPr>
                          </m:ctrlPr>
                        </m:dPr>
                        <m:e>
                          <m:m>
                            <m:mPr>
                              <m:mcs>
                                <m:mc>
                                  <m:mcPr>
                                    <m:count m:val="2"/>
                                    <m:mcJc m:val="center"/>
                                  </m:mcPr>
                                </m:mc>
                              </m:mcs>
                              <m:ctrlPr>
                                <a:rPr lang="en-US" sz="1600" i="1">
                                  <a:solidFill>
                                    <a:schemeClr val="tx1"/>
                                  </a:solidFill>
                                  <a:latin typeface="Cambria Math"/>
                                </a:rPr>
                              </m:ctrlPr>
                            </m:mPr>
                            <m:mr>
                              <m:e>
                                <m:sSubSup>
                                  <m:sSubSupPr>
                                    <m:ctrlPr>
                                      <a:rPr lang="en-US" sz="1600" i="1">
                                        <a:solidFill>
                                          <a:schemeClr val="tx1"/>
                                        </a:solidFill>
                                        <a:latin typeface="Cambria Math"/>
                                      </a:rPr>
                                    </m:ctrlPr>
                                  </m:sSubSupPr>
                                  <m:e>
                                    <m:r>
                                      <a:rPr lang="en-US" sz="1600" b="0" i="1" smtClean="0">
                                        <a:solidFill>
                                          <a:schemeClr val="tx1"/>
                                        </a:solidFill>
                                        <a:latin typeface="Cambria Math"/>
                                      </a:rPr>
                                      <m:t>𝑐</m:t>
                                    </m:r>
                                  </m:e>
                                  <m:sub>
                                    <m:r>
                                      <a:rPr lang="en-US" sz="1600" b="0" i="1" smtClean="0">
                                        <a:solidFill>
                                          <a:schemeClr val="tx1"/>
                                        </a:solidFill>
                                        <a:latin typeface="Cambria Math"/>
                                      </a:rPr>
                                      <m:t>𝑗</m:t>
                                    </m:r>
                                  </m:sub>
                                  <m:sup>
                                    <m:r>
                                      <a:rPr lang="en-US" sz="1600" i="1">
                                        <a:solidFill>
                                          <a:schemeClr val="tx1"/>
                                        </a:solidFill>
                                        <a:latin typeface="Cambria Math"/>
                                      </a:rPr>
                                      <m:t>𝑙</m:t>
                                    </m:r>
                                  </m:sup>
                                </m:sSubSup>
                                <m:r>
                                  <a:rPr lang="en-US" sz="1600" b="0" i="1" smtClean="0">
                                    <a:solidFill>
                                      <a:schemeClr val="tx1"/>
                                    </a:solidFill>
                                    <a:latin typeface="Cambria Math"/>
                                  </a:rPr>
                                  <m:t>+</m:t>
                                </m:r>
                                <m:sSubSup>
                                  <m:sSubSupPr>
                                    <m:ctrlPr>
                                      <a:rPr lang="en-US" sz="1600" i="1">
                                        <a:solidFill>
                                          <a:schemeClr val="tx1"/>
                                        </a:solidFill>
                                        <a:latin typeface="Cambria Math"/>
                                      </a:rPr>
                                    </m:ctrlPr>
                                  </m:sSubSupPr>
                                  <m:e>
                                    <m:r>
                                      <a:rPr lang="en-US" sz="1600" i="1">
                                        <a:solidFill>
                                          <a:schemeClr val="tx1"/>
                                        </a:solidFill>
                                        <a:latin typeface="Cambria Math"/>
                                        <a:ea typeface="Cambria Math"/>
                                      </a:rPr>
                                      <m:t>𝜑</m:t>
                                    </m:r>
                                  </m:e>
                                  <m:sub>
                                    <m:r>
                                      <a:rPr lang="en-US" sz="1600" b="0" i="1" smtClean="0">
                                        <a:solidFill>
                                          <a:schemeClr val="tx1"/>
                                        </a:solidFill>
                                        <a:latin typeface="Cambria Math"/>
                                        <a:ea typeface="Cambria Math"/>
                                      </a:rPr>
                                      <m:t>𝑗</m:t>
                                    </m:r>
                                  </m:sub>
                                  <m:sup>
                                    <m:r>
                                      <a:rPr lang="en-US" sz="1600" i="1">
                                        <a:solidFill>
                                          <a:schemeClr val="tx1"/>
                                        </a:solidFill>
                                        <a:latin typeface="Cambria Math"/>
                                      </a:rPr>
                                      <m:t>𝑙</m:t>
                                    </m:r>
                                  </m:sup>
                                </m:sSubSup>
                                <m:r>
                                  <a:rPr lang="en-US" sz="1600" i="1">
                                    <a:solidFill>
                                      <a:schemeClr val="tx1"/>
                                    </a:solidFill>
                                    <a:latin typeface="Cambria Math"/>
                                  </a:rPr>
                                  <m:t>+</m:t>
                                </m:r>
                                <m:nary>
                                  <m:naryPr>
                                    <m:chr m:val="∑"/>
                                    <m:supHide m:val="on"/>
                                    <m:ctrlPr>
                                      <a:rPr lang="en-US" sz="1600" i="1">
                                        <a:solidFill>
                                          <a:schemeClr val="tx1"/>
                                        </a:solidFill>
                                        <a:latin typeface="Cambria Math"/>
                                      </a:rPr>
                                    </m:ctrlPr>
                                  </m:naryPr>
                                  <m:sub>
                                    <m:r>
                                      <a:rPr lang="en-US" sz="1600" b="0" i="1" smtClean="0">
                                        <a:solidFill>
                                          <a:schemeClr val="tx1"/>
                                        </a:solidFill>
                                        <a:latin typeface="Cambria Math"/>
                                      </a:rPr>
                                      <m:t>𝑘</m:t>
                                    </m:r>
                                    <m:r>
                                      <a:rPr lang="en-US" sz="1600" b="0" i="1" smtClean="0">
                                        <a:solidFill>
                                          <a:schemeClr val="tx1"/>
                                        </a:solidFill>
                                        <a:latin typeface="Cambria Math"/>
                                      </a:rPr>
                                      <m:t> </m:t>
                                    </m:r>
                                    <m:r>
                                      <a:rPr lang="en-US" sz="1600" b="0" i="1" smtClean="0">
                                        <a:solidFill>
                                          <a:schemeClr val="tx1"/>
                                        </a:solidFill>
                                        <a:latin typeface="Cambria Math"/>
                                      </a:rPr>
                                      <m:t>𝑠</m:t>
                                    </m:r>
                                    <m:r>
                                      <a:rPr lang="en-US" sz="1600" b="0" i="1" smtClean="0">
                                        <a:solidFill>
                                          <a:schemeClr val="tx1"/>
                                        </a:solidFill>
                                        <a:latin typeface="Cambria Math"/>
                                      </a:rPr>
                                      <m:t>.</m:t>
                                    </m:r>
                                    <m:r>
                                      <a:rPr lang="en-US" sz="1600" b="0" i="1" smtClean="0">
                                        <a:solidFill>
                                          <a:schemeClr val="tx1"/>
                                        </a:solidFill>
                                        <a:latin typeface="Cambria Math"/>
                                      </a:rPr>
                                      <m:t>𝑡</m:t>
                                    </m:r>
                                    <m:r>
                                      <a:rPr lang="en-US" sz="1600" b="0" i="1" smtClean="0">
                                        <a:solidFill>
                                          <a:schemeClr val="tx1"/>
                                        </a:solidFill>
                                        <a:latin typeface="Cambria Math"/>
                                      </a:rPr>
                                      <m:t>. </m:t>
                                    </m:r>
                                    <m:r>
                                      <m:rPr>
                                        <m:brk m:alnAt="7"/>
                                      </m:rPr>
                                      <a:rPr lang="en-US" sz="1600" i="1">
                                        <a:solidFill>
                                          <a:schemeClr val="tx1"/>
                                        </a:solidFill>
                                        <a:latin typeface="Cambria Math"/>
                                      </a:rPr>
                                      <m:t>𝑘</m:t>
                                    </m:r>
                                    <m:r>
                                      <a:rPr lang="en-US" sz="1600" i="1">
                                        <a:solidFill>
                                          <a:schemeClr val="tx1"/>
                                        </a:solidFill>
                                        <a:latin typeface="Cambria Math"/>
                                        <a:ea typeface="Cambria Math"/>
                                      </a:rPr>
                                      <m:t>≠</m:t>
                                    </m:r>
                                    <m:r>
                                      <a:rPr lang="en-US" sz="1600" i="1">
                                        <a:solidFill>
                                          <a:schemeClr val="tx1"/>
                                        </a:solidFill>
                                        <a:latin typeface="Cambria Math"/>
                                        <a:ea typeface="Cambria Math"/>
                                      </a:rPr>
                                      <m:t>𝑗</m:t>
                                    </m:r>
                                  </m:sub>
                                  <m:sup/>
                                  <m:e>
                                    <m:func>
                                      <m:funcPr>
                                        <m:ctrlPr>
                                          <a:rPr lang="en-US" sz="1600" i="1">
                                            <a:solidFill>
                                              <a:schemeClr val="tx1"/>
                                            </a:solidFill>
                                            <a:latin typeface="Cambria Math"/>
                                          </a:rPr>
                                        </m:ctrlPr>
                                      </m:funcPr>
                                      <m:fName>
                                        <m:limLow>
                                          <m:limLowPr>
                                            <m:ctrlPr>
                                              <a:rPr lang="en-US" sz="1600" i="1">
                                                <a:solidFill>
                                                  <a:schemeClr val="tx1"/>
                                                </a:solidFill>
                                                <a:latin typeface="Cambria Math"/>
                                              </a:rPr>
                                            </m:ctrlPr>
                                          </m:limLowPr>
                                          <m:e>
                                            <m:r>
                                              <m:rPr>
                                                <m:sty m:val="p"/>
                                              </m:rPr>
                                              <a:rPr lang="en-US" sz="1600">
                                                <a:solidFill>
                                                  <a:schemeClr val="tx1"/>
                                                </a:solidFill>
                                                <a:latin typeface="Cambria Math"/>
                                              </a:rPr>
                                              <m:t>max</m:t>
                                            </m:r>
                                          </m:e>
                                          <m:lim>
                                            <m:r>
                                              <a:rPr lang="en-US" sz="1600" i="1">
                                                <a:solidFill>
                                                  <a:schemeClr val="tx1"/>
                                                </a:solidFill>
                                                <a:latin typeface="Cambria Math"/>
                                              </a:rPr>
                                              <m:t> </m:t>
                                            </m:r>
                                          </m:lim>
                                        </m:limLow>
                                      </m:fName>
                                      <m:e>
                                        <m:r>
                                          <a:rPr lang="en-US" sz="1600" i="1">
                                            <a:solidFill>
                                              <a:schemeClr val="tx1"/>
                                            </a:solidFill>
                                            <a:latin typeface="Cambria Math"/>
                                          </a:rPr>
                                          <m:t>(0,</m:t>
                                        </m:r>
                                        <m:sSubSup>
                                          <m:sSubSupPr>
                                            <m:ctrlPr>
                                              <a:rPr lang="en-US" sz="1600" i="1">
                                                <a:solidFill>
                                                  <a:schemeClr val="tx1"/>
                                                </a:solidFill>
                                                <a:latin typeface="Cambria Math"/>
                                              </a:rPr>
                                            </m:ctrlPr>
                                          </m:sSubSupPr>
                                          <m:e>
                                            <m:r>
                                              <a:rPr lang="en-US" sz="1600" i="1">
                                                <a:solidFill>
                                                  <a:schemeClr val="tx1"/>
                                                </a:solidFill>
                                                <a:latin typeface="Cambria Math"/>
                                                <a:ea typeface="Cambria Math"/>
                                              </a:rPr>
                                              <m:t>𝜌</m:t>
                                            </m:r>
                                          </m:e>
                                          <m:sub>
                                            <m:r>
                                              <a:rPr lang="en-US" sz="1600" i="1">
                                                <a:solidFill>
                                                  <a:schemeClr val="tx1"/>
                                                </a:solidFill>
                                                <a:latin typeface="Cambria Math"/>
                                                <a:ea typeface="Cambria Math"/>
                                              </a:rPr>
                                              <m:t>𝑘</m:t>
                                            </m:r>
                                            <m:r>
                                              <a:rPr lang="en-US" sz="1600" i="1">
                                                <a:solidFill>
                                                  <a:schemeClr val="tx1"/>
                                                </a:solidFill>
                                                <a:latin typeface="Cambria Math"/>
                                              </a:rPr>
                                              <m:t>𝑗</m:t>
                                            </m:r>
                                          </m:sub>
                                          <m:sup>
                                            <m:r>
                                              <a:rPr lang="en-US" sz="1600" i="1">
                                                <a:solidFill>
                                                  <a:schemeClr val="tx1"/>
                                                </a:solidFill>
                                                <a:latin typeface="Cambria Math"/>
                                              </a:rPr>
                                              <m:t>𝑙</m:t>
                                            </m:r>
                                          </m:sup>
                                        </m:sSubSup>
                                        <m:r>
                                          <a:rPr lang="en-US" sz="1600" i="1" dirty="0">
                                            <a:solidFill>
                                              <a:schemeClr val="tx1"/>
                                            </a:solidFill>
                                            <a:latin typeface="Cambria Math"/>
                                            <a:ea typeface="MS PGothic" charset="0"/>
                                            <a:cs typeface="Cambria Math"/>
                                          </a:rPr>
                                          <m:t>)</m:t>
                                        </m:r>
                                      </m:e>
                                    </m:func>
                                  </m:e>
                                </m:nary>
                              </m:e>
                              <m:e>
                                <m:r>
                                  <a:rPr lang="en-US" sz="1600" i="1" dirty="0">
                                    <a:solidFill>
                                      <a:schemeClr val="tx1"/>
                                    </a:solidFill>
                                    <a:latin typeface="Cambria Math"/>
                                    <a:ea typeface="MS PGothic" charset="0"/>
                                  </a:rPr>
                                  <m:t>𝑖</m:t>
                                </m:r>
                                <m:r>
                                  <a:rPr lang="en-US" sz="1600" i="1" dirty="0">
                                    <a:solidFill>
                                      <a:schemeClr val="tx1"/>
                                    </a:solidFill>
                                    <a:latin typeface="Cambria Math"/>
                                    <a:ea typeface="MS PGothic" charset="0"/>
                                  </a:rPr>
                                  <m:t>=</m:t>
                                </m:r>
                                <m:r>
                                  <a:rPr lang="en-US" sz="1600" i="1" dirty="0">
                                    <a:solidFill>
                                      <a:schemeClr val="tx1"/>
                                    </a:solidFill>
                                    <a:latin typeface="Cambria Math"/>
                                    <a:ea typeface="MS PGothic" charset="0"/>
                                  </a:rPr>
                                  <m:t>𝑗</m:t>
                                </m:r>
                              </m:e>
                            </m:mr>
                            <m:mr>
                              <m:e>
                                <m:func>
                                  <m:funcPr>
                                    <m:ctrlPr>
                                      <a:rPr lang="en-US" sz="1600" i="1">
                                        <a:solidFill>
                                          <a:schemeClr val="tx1"/>
                                        </a:solidFill>
                                        <a:latin typeface="Cambria Math"/>
                                      </a:rPr>
                                    </m:ctrlPr>
                                  </m:funcPr>
                                  <m:fName>
                                    <m:limLow>
                                      <m:limLowPr>
                                        <m:ctrlPr>
                                          <a:rPr lang="en-US" sz="1600" i="1">
                                            <a:solidFill>
                                              <a:schemeClr val="tx1"/>
                                            </a:solidFill>
                                            <a:latin typeface="Cambria Math"/>
                                          </a:rPr>
                                        </m:ctrlPr>
                                      </m:limLowPr>
                                      <m:e>
                                        <m:r>
                                          <m:rPr>
                                            <m:sty m:val="p"/>
                                          </m:rPr>
                                          <a:rPr lang="en-US" sz="1600">
                                            <a:solidFill>
                                              <a:schemeClr val="tx1"/>
                                            </a:solidFill>
                                            <a:latin typeface="Cambria Math"/>
                                          </a:rPr>
                                          <m:t>min</m:t>
                                        </m:r>
                                      </m:e>
                                      <m:lim>
                                        <m:r>
                                          <a:rPr lang="en-US" sz="1600" i="1">
                                            <a:solidFill>
                                              <a:schemeClr val="tx1"/>
                                            </a:solidFill>
                                            <a:latin typeface="Cambria Math"/>
                                          </a:rPr>
                                          <m:t> </m:t>
                                        </m:r>
                                      </m:lim>
                                    </m:limLow>
                                  </m:fName>
                                  <m:e>
                                    <m:r>
                                      <a:rPr lang="en-US" sz="1600" i="1">
                                        <a:solidFill>
                                          <a:schemeClr val="tx1"/>
                                        </a:solidFill>
                                        <a:latin typeface="Cambria Math"/>
                                      </a:rPr>
                                      <m:t>[0,</m:t>
                                    </m:r>
                                  </m:e>
                                </m:func>
                                <m:sSubSup>
                                  <m:sSubSupPr>
                                    <m:ctrlPr>
                                      <a:rPr lang="en-US" sz="1600" i="1">
                                        <a:solidFill>
                                          <a:schemeClr val="tx1"/>
                                        </a:solidFill>
                                        <a:latin typeface="Cambria Math"/>
                                      </a:rPr>
                                    </m:ctrlPr>
                                  </m:sSubSupPr>
                                  <m:e>
                                    <m:r>
                                      <a:rPr lang="en-US" sz="1600" b="0" i="1" smtClean="0">
                                        <a:solidFill>
                                          <a:schemeClr val="tx1"/>
                                        </a:solidFill>
                                        <a:latin typeface="Cambria Math"/>
                                      </a:rPr>
                                      <m:t>𝑐</m:t>
                                    </m:r>
                                  </m:e>
                                  <m:sub>
                                    <m:r>
                                      <a:rPr lang="en-US" sz="1600" b="0" i="1" smtClean="0">
                                        <a:solidFill>
                                          <a:schemeClr val="tx1"/>
                                        </a:solidFill>
                                        <a:latin typeface="Cambria Math"/>
                                      </a:rPr>
                                      <m:t>𝑗</m:t>
                                    </m:r>
                                  </m:sub>
                                  <m:sup>
                                    <m:r>
                                      <a:rPr lang="en-US" sz="1600" i="1">
                                        <a:solidFill>
                                          <a:schemeClr val="tx1"/>
                                        </a:solidFill>
                                        <a:latin typeface="Cambria Math"/>
                                      </a:rPr>
                                      <m:t>𝑙</m:t>
                                    </m:r>
                                  </m:sup>
                                </m:sSubSup>
                                <m:r>
                                  <a:rPr lang="en-US" sz="1600" i="1">
                                    <a:solidFill>
                                      <a:schemeClr val="tx1"/>
                                    </a:solidFill>
                                    <a:latin typeface="Cambria Math"/>
                                  </a:rPr>
                                  <m:t>+</m:t>
                                </m:r>
                                <m:sSubSup>
                                  <m:sSubSupPr>
                                    <m:ctrlPr>
                                      <a:rPr lang="en-US" sz="1600" i="1">
                                        <a:solidFill>
                                          <a:schemeClr val="tx1"/>
                                        </a:solidFill>
                                        <a:latin typeface="Cambria Math"/>
                                      </a:rPr>
                                    </m:ctrlPr>
                                  </m:sSubSupPr>
                                  <m:e>
                                    <m:r>
                                      <a:rPr lang="en-US" sz="1600" i="1">
                                        <a:solidFill>
                                          <a:schemeClr val="tx1"/>
                                        </a:solidFill>
                                        <a:latin typeface="Cambria Math"/>
                                        <a:ea typeface="Cambria Math"/>
                                      </a:rPr>
                                      <m:t>𝜑</m:t>
                                    </m:r>
                                  </m:e>
                                  <m:sub>
                                    <m:r>
                                      <a:rPr lang="en-US" sz="1600" b="0" i="1" smtClean="0">
                                        <a:solidFill>
                                          <a:schemeClr val="tx1"/>
                                        </a:solidFill>
                                        <a:latin typeface="Cambria Math"/>
                                        <a:ea typeface="Cambria Math"/>
                                      </a:rPr>
                                      <m:t>𝑗</m:t>
                                    </m:r>
                                  </m:sub>
                                  <m:sup>
                                    <m:r>
                                      <a:rPr lang="en-US" sz="1600" i="1">
                                        <a:solidFill>
                                          <a:schemeClr val="tx1"/>
                                        </a:solidFill>
                                        <a:latin typeface="Cambria Math"/>
                                      </a:rPr>
                                      <m:t>𝑙</m:t>
                                    </m:r>
                                  </m:sup>
                                </m:sSubSup>
                                <m:r>
                                  <a:rPr lang="en-US" sz="1600" i="1">
                                    <a:solidFill>
                                      <a:schemeClr val="tx1"/>
                                    </a:solidFill>
                                    <a:latin typeface="Cambria Math"/>
                                  </a:rPr>
                                  <m:t>+</m:t>
                                </m:r>
                                <m:sSubSup>
                                  <m:sSubSupPr>
                                    <m:ctrlPr>
                                      <a:rPr lang="en-US" sz="1600" i="1">
                                        <a:solidFill>
                                          <a:schemeClr val="tx1"/>
                                        </a:solidFill>
                                        <a:latin typeface="Cambria Math"/>
                                      </a:rPr>
                                    </m:ctrlPr>
                                  </m:sSubSupPr>
                                  <m:e>
                                    <m:r>
                                      <a:rPr lang="en-US" sz="1600" i="1">
                                        <a:solidFill>
                                          <a:schemeClr val="tx1"/>
                                        </a:solidFill>
                                        <a:latin typeface="Cambria Math"/>
                                        <a:ea typeface="Cambria Math"/>
                                      </a:rPr>
                                      <m:t>𝜌</m:t>
                                    </m:r>
                                  </m:e>
                                  <m:sub>
                                    <m:r>
                                      <a:rPr lang="en-US" sz="1600" i="1">
                                        <a:solidFill>
                                          <a:schemeClr val="tx1"/>
                                        </a:solidFill>
                                        <a:latin typeface="Cambria Math"/>
                                        <a:ea typeface="Cambria Math"/>
                                      </a:rPr>
                                      <m:t>𝑗</m:t>
                                    </m:r>
                                    <m:r>
                                      <a:rPr lang="en-US" sz="1600" i="1">
                                        <a:solidFill>
                                          <a:schemeClr val="tx1"/>
                                        </a:solidFill>
                                        <a:latin typeface="Cambria Math"/>
                                      </a:rPr>
                                      <m:t>𝑗</m:t>
                                    </m:r>
                                  </m:sub>
                                  <m:sup>
                                    <m:r>
                                      <a:rPr lang="en-US" sz="1600" i="1">
                                        <a:solidFill>
                                          <a:schemeClr val="tx1"/>
                                        </a:solidFill>
                                        <a:latin typeface="Cambria Math"/>
                                      </a:rPr>
                                      <m:t>𝑙</m:t>
                                    </m:r>
                                  </m:sup>
                                </m:sSubSup>
                                <m:r>
                                  <a:rPr lang="en-US" sz="1600" i="1">
                                    <a:solidFill>
                                      <a:schemeClr val="tx1"/>
                                    </a:solidFill>
                                    <a:latin typeface="Cambria Math"/>
                                  </a:rPr>
                                  <m:t>+</m:t>
                                </m:r>
                                <m:nary>
                                  <m:naryPr>
                                    <m:chr m:val="∑"/>
                                    <m:supHide m:val="on"/>
                                    <m:ctrlPr>
                                      <a:rPr lang="en-US" sz="1600" i="1">
                                        <a:solidFill>
                                          <a:schemeClr val="tx1"/>
                                        </a:solidFill>
                                        <a:latin typeface="Cambria Math"/>
                                      </a:rPr>
                                    </m:ctrlPr>
                                  </m:naryPr>
                                  <m:sub>
                                    <m:r>
                                      <a:rPr lang="en-US" sz="1600" i="1">
                                        <a:solidFill>
                                          <a:schemeClr val="tx1"/>
                                        </a:solidFill>
                                        <a:latin typeface="Cambria Math"/>
                                      </a:rPr>
                                      <m:t>𝑘</m:t>
                                    </m:r>
                                    <m:r>
                                      <a:rPr lang="en-US" sz="1600" i="1">
                                        <a:solidFill>
                                          <a:schemeClr val="tx1"/>
                                        </a:solidFill>
                                        <a:latin typeface="Cambria Math"/>
                                      </a:rPr>
                                      <m:t> </m:t>
                                    </m:r>
                                    <m:r>
                                      <a:rPr lang="en-US" sz="1600" i="1">
                                        <a:solidFill>
                                          <a:schemeClr val="tx1"/>
                                        </a:solidFill>
                                        <a:latin typeface="Cambria Math"/>
                                      </a:rPr>
                                      <m:t>𝑠</m:t>
                                    </m:r>
                                    <m:r>
                                      <a:rPr lang="en-US" sz="1600" i="1">
                                        <a:solidFill>
                                          <a:schemeClr val="tx1"/>
                                        </a:solidFill>
                                        <a:latin typeface="Cambria Math"/>
                                      </a:rPr>
                                      <m:t>.</m:t>
                                    </m:r>
                                    <m:r>
                                      <a:rPr lang="en-US" sz="1600" i="1">
                                        <a:solidFill>
                                          <a:schemeClr val="tx1"/>
                                        </a:solidFill>
                                        <a:latin typeface="Cambria Math"/>
                                      </a:rPr>
                                      <m:t>𝑡</m:t>
                                    </m:r>
                                    <m:r>
                                      <a:rPr lang="en-US" sz="1600" b="0" i="1" smtClean="0">
                                        <a:solidFill>
                                          <a:schemeClr val="tx1"/>
                                        </a:solidFill>
                                        <a:latin typeface="Cambria Math"/>
                                      </a:rPr>
                                      <m:t>.  </m:t>
                                    </m:r>
                                    <m:r>
                                      <m:rPr>
                                        <m:brk m:alnAt="7"/>
                                      </m:rPr>
                                      <a:rPr lang="en-US" sz="1600" i="1">
                                        <a:solidFill>
                                          <a:schemeClr val="tx1"/>
                                        </a:solidFill>
                                        <a:latin typeface="Cambria Math"/>
                                      </a:rPr>
                                      <m:t>𝑘</m:t>
                                    </m:r>
                                    <m:r>
                                      <a:rPr lang="en-US" sz="1600" i="1">
                                        <a:solidFill>
                                          <a:schemeClr val="tx1"/>
                                        </a:solidFill>
                                        <a:latin typeface="Cambria Math"/>
                                        <a:ea typeface="Cambria Math"/>
                                      </a:rPr>
                                      <m:t>∉{</m:t>
                                    </m:r>
                                    <m:r>
                                      <a:rPr lang="en-US" sz="1600" i="1">
                                        <a:solidFill>
                                          <a:schemeClr val="tx1"/>
                                        </a:solidFill>
                                        <a:latin typeface="Cambria Math"/>
                                        <a:ea typeface="Cambria Math"/>
                                      </a:rPr>
                                      <m:t>𝑖</m:t>
                                    </m:r>
                                    <m:r>
                                      <a:rPr lang="en-US" sz="1600" i="1">
                                        <a:solidFill>
                                          <a:schemeClr val="tx1"/>
                                        </a:solidFill>
                                        <a:latin typeface="Cambria Math"/>
                                        <a:ea typeface="Cambria Math"/>
                                      </a:rPr>
                                      <m:t>,</m:t>
                                    </m:r>
                                    <m:r>
                                      <a:rPr lang="en-US" sz="1600" i="1">
                                        <a:solidFill>
                                          <a:schemeClr val="tx1"/>
                                        </a:solidFill>
                                        <a:latin typeface="Cambria Math"/>
                                        <a:ea typeface="Cambria Math"/>
                                      </a:rPr>
                                      <m:t>𝑗</m:t>
                                    </m:r>
                                    <m:r>
                                      <a:rPr lang="en-US" sz="1600" i="1">
                                        <a:solidFill>
                                          <a:schemeClr val="tx1"/>
                                        </a:solidFill>
                                        <a:latin typeface="Cambria Math"/>
                                        <a:ea typeface="Cambria Math"/>
                                      </a:rPr>
                                      <m:t>}</m:t>
                                    </m:r>
                                  </m:sub>
                                  <m:sup/>
                                  <m:e>
                                    <m:func>
                                      <m:funcPr>
                                        <m:ctrlPr>
                                          <a:rPr lang="en-US" sz="1600" i="1">
                                            <a:solidFill>
                                              <a:schemeClr val="tx1"/>
                                            </a:solidFill>
                                            <a:latin typeface="Cambria Math"/>
                                          </a:rPr>
                                        </m:ctrlPr>
                                      </m:funcPr>
                                      <m:fName>
                                        <m:limLow>
                                          <m:limLowPr>
                                            <m:ctrlPr>
                                              <a:rPr lang="en-US" sz="1600" i="1">
                                                <a:solidFill>
                                                  <a:schemeClr val="tx1"/>
                                                </a:solidFill>
                                                <a:latin typeface="Cambria Math"/>
                                              </a:rPr>
                                            </m:ctrlPr>
                                          </m:limLowPr>
                                          <m:e>
                                            <m:r>
                                              <m:rPr>
                                                <m:sty m:val="p"/>
                                              </m:rPr>
                                              <a:rPr lang="en-US" sz="1600">
                                                <a:solidFill>
                                                  <a:schemeClr val="tx1"/>
                                                </a:solidFill>
                                                <a:latin typeface="Cambria Math"/>
                                              </a:rPr>
                                              <m:t>max</m:t>
                                            </m:r>
                                          </m:e>
                                          <m:lim>
                                            <m:r>
                                              <a:rPr lang="en-US" sz="1600" i="1">
                                                <a:solidFill>
                                                  <a:schemeClr val="tx1"/>
                                                </a:solidFill>
                                                <a:latin typeface="Cambria Math"/>
                                              </a:rPr>
                                              <m:t> </m:t>
                                            </m:r>
                                          </m:lim>
                                        </m:limLow>
                                      </m:fName>
                                      <m:e>
                                        <m:r>
                                          <a:rPr lang="en-US" sz="1600" i="1">
                                            <a:solidFill>
                                              <a:schemeClr val="tx1"/>
                                            </a:solidFill>
                                            <a:latin typeface="Cambria Math"/>
                                          </a:rPr>
                                          <m:t>(0,</m:t>
                                        </m:r>
                                        <m:sSubSup>
                                          <m:sSubSupPr>
                                            <m:ctrlPr>
                                              <a:rPr lang="en-US" sz="1600" i="1">
                                                <a:solidFill>
                                                  <a:schemeClr val="tx1"/>
                                                </a:solidFill>
                                                <a:latin typeface="Cambria Math"/>
                                              </a:rPr>
                                            </m:ctrlPr>
                                          </m:sSubSupPr>
                                          <m:e>
                                            <m:r>
                                              <a:rPr lang="en-US" sz="1600" i="1">
                                                <a:solidFill>
                                                  <a:schemeClr val="tx1"/>
                                                </a:solidFill>
                                                <a:latin typeface="Cambria Math"/>
                                                <a:ea typeface="Cambria Math"/>
                                              </a:rPr>
                                              <m:t>𝜌</m:t>
                                            </m:r>
                                          </m:e>
                                          <m:sub>
                                            <m:r>
                                              <a:rPr lang="en-US" sz="1600" i="1">
                                                <a:solidFill>
                                                  <a:schemeClr val="tx1"/>
                                                </a:solidFill>
                                                <a:latin typeface="Cambria Math"/>
                                                <a:ea typeface="Cambria Math"/>
                                              </a:rPr>
                                              <m:t>𝑘</m:t>
                                            </m:r>
                                            <m:r>
                                              <a:rPr lang="en-US" sz="1600" i="1">
                                                <a:solidFill>
                                                  <a:schemeClr val="tx1"/>
                                                </a:solidFill>
                                                <a:latin typeface="Cambria Math"/>
                                              </a:rPr>
                                              <m:t>𝑗</m:t>
                                            </m:r>
                                          </m:sub>
                                          <m:sup>
                                            <m:r>
                                              <a:rPr lang="en-US" sz="1600" i="1">
                                                <a:solidFill>
                                                  <a:schemeClr val="tx1"/>
                                                </a:solidFill>
                                                <a:latin typeface="Cambria Math"/>
                                              </a:rPr>
                                              <m:t>𝑙</m:t>
                                            </m:r>
                                          </m:sup>
                                        </m:sSubSup>
                                        <m:r>
                                          <a:rPr lang="en-US" sz="1600" i="1" dirty="0">
                                            <a:solidFill>
                                              <a:schemeClr val="tx1"/>
                                            </a:solidFill>
                                            <a:latin typeface="Cambria Math"/>
                                            <a:ea typeface="MS PGothic" charset="0"/>
                                            <a:cs typeface="Cambria Math"/>
                                          </a:rPr>
                                          <m:t>)</m:t>
                                        </m:r>
                                      </m:e>
                                    </m:func>
                                    <m:r>
                                      <a:rPr lang="en-US" sz="1600" i="1" dirty="0">
                                        <a:solidFill>
                                          <a:schemeClr val="tx1"/>
                                        </a:solidFill>
                                        <a:latin typeface="Cambria Math"/>
                                        <a:ea typeface="MS PGothic" charset="0"/>
                                        <a:cs typeface="Cambria Math"/>
                                      </a:rPr>
                                      <m:t>]</m:t>
                                    </m:r>
                                  </m:e>
                                </m:nary>
                              </m:e>
                              <m:e>
                                <m:r>
                                  <a:rPr lang="en-US" sz="1600" i="1">
                                    <a:solidFill>
                                      <a:schemeClr val="tx1"/>
                                    </a:solidFill>
                                    <a:latin typeface="Cambria Math"/>
                                  </a:rPr>
                                  <m:t>𝑖</m:t>
                                </m:r>
                                <m:r>
                                  <a:rPr lang="en-US" sz="1600" i="1">
                                    <a:solidFill>
                                      <a:schemeClr val="tx1"/>
                                    </a:solidFill>
                                    <a:latin typeface="Cambria Math"/>
                                    <a:ea typeface="Cambria Math"/>
                                  </a:rPr>
                                  <m:t>≠</m:t>
                                </m:r>
                                <m:r>
                                  <a:rPr lang="en-US" sz="1600" i="1">
                                    <a:solidFill>
                                      <a:schemeClr val="tx1"/>
                                    </a:solidFill>
                                    <a:latin typeface="Cambria Math"/>
                                    <a:ea typeface="Cambria Math"/>
                                  </a:rPr>
                                  <m:t>𝑗</m:t>
                                </m:r>
                              </m:e>
                            </m:mr>
                          </m:m>
                        </m:e>
                      </m:d>
                    </m:oMath>
                  </m:oMathPara>
                </a14:m>
                <a:endParaRPr lang="en-US" sz="1600" dirty="0" smtClean="0">
                  <a:solidFill>
                    <a:schemeClr val="tx1"/>
                  </a:solidFill>
                  <a:latin typeface="Cambria Math"/>
                  <a:ea typeface="Cambria Math"/>
                </a:endParaRPr>
              </a:p>
              <a:p>
                <a:pPr marL="0" indent="0" fontAlgn="auto">
                  <a:spcBef>
                    <a:spcPts val="0"/>
                  </a:spcBef>
                  <a:spcAft>
                    <a:spcPts val="0"/>
                  </a:spcAft>
                  <a:buNone/>
                </a:pPr>
                <a:endParaRPr lang="en-US" sz="1600" dirty="0" smtClean="0">
                  <a:solidFill>
                    <a:schemeClr val="tx1"/>
                  </a:solidFill>
                  <a:latin typeface="Cambria Math"/>
                  <a:ea typeface="Cambria Math"/>
                </a:endParaRPr>
              </a:p>
              <a:p>
                <a:pPr marL="0" indent="0" fontAlgn="auto">
                  <a:spcBef>
                    <a:spcPts val="0"/>
                  </a:spcBef>
                  <a:spcAft>
                    <a:spcPts val="0"/>
                  </a:spcAft>
                  <a:buNone/>
                </a:pPr>
                <a14:m>
                  <m:oMathPara xmlns:m="http://schemas.openxmlformats.org/officeDocument/2006/math">
                    <m:oMathParaPr>
                      <m:jc m:val="left"/>
                    </m:oMathParaPr>
                    <m:oMath xmlns:m="http://schemas.openxmlformats.org/officeDocument/2006/math">
                      <m:sSubSup>
                        <m:sSubSupPr>
                          <m:ctrlPr>
                            <a:rPr lang="en-US" sz="1600" i="1" smtClean="0">
                              <a:solidFill>
                                <a:schemeClr val="tx1"/>
                              </a:solidFill>
                              <a:latin typeface="Cambria Math"/>
                            </a:rPr>
                          </m:ctrlPr>
                        </m:sSubSupPr>
                        <m:e>
                          <m:r>
                            <a:rPr lang="en-US" sz="1600" i="1">
                              <a:solidFill>
                                <a:schemeClr val="tx1"/>
                              </a:solidFill>
                              <a:latin typeface="Cambria Math"/>
                              <a:ea typeface="Cambria Math"/>
                            </a:rPr>
                            <m:t>𝜏</m:t>
                          </m:r>
                        </m:e>
                        <m:sub>
                          <m:r>
                            <a:rPr lang="en-US" sz="1600" i="1">
                              <a:solidFill>
                                <a:schemeClr val="tx1"/>
                              </a:solidFill>
                              <a:latin typeface="Cambria Math"/>
                              <a:ea typeface="Cambria Math"/>
                            </a:rPr>
                            <m:t>𝑗</m:t>
                          </m:r>
                        </m:sub>
                        <m:sup>
                          <m:r>
                            <a:rPr lang="en-US" sz="1600" i="1">
                              <a:solidFill>
                                <a:schemeClr val="tx1"/>
                              </a:solidFill>
                              <a:latin typeface="Cambria Math"/>
                            </a:rPr>
                            <m:t>𝑙</m:t>
                          </m:r>
                          <m:r>
                            <a:rPr lang="en-US" sz="1600" i="1">
                              <a:solidFill>
                                <a:schemeClr val="tx1"/>
                              </a:solidFill>
                              <a:latin typeface="Cambria Math"/>
                            </a:rPr>
                            <m:t>+1</m:t>
                          </m:r>
                        </m:sup>
                      </m:sSubSup>
                      <m:r>
                        <a:rPr lang="en-US" sz="1600" i="1">
                          <a:solidFill>
                            <a:schemeClr val="tx1"/>
                          </a:solidFill>
                          <a:latin typeface="Cambria Math"/>
                        </a:rPr>
                        <m:t>=</m:t>
                      </m:r>
                      <m:sSubSup>
                        <m:sSubSupPr>
                          <m:ctrlPr>
                            <a:rPr lang="en-US" sz="1600" i="1">
                              <a:solidFill>
                                <a:schemeClr val="tx1"/>
                              </a:solidFill>
                              <a:latin typeface="Cambria Math"/>
                            </a:rPr>
                          </m:ctrlPr>
                        </m:sSubSupPr>
                        <m:e>
                          <m:r>
                            <a:rPr lang="en-US" sz="1600" i="1">
                              <a:solidFill>
                                <a:schemeClr val="tx1"/>
                              </a:solidFill>
                              <a:latin typeface="Cambria Math"/>
                            </a:rPr>
                            <m:t>𝑐</m:t>
                          </m:r>
                        </m:e>
                        <m:sub>
                          <m:r>
                            <a:rPr lang="en-US" sz="1600" i="1">
                              <a:solidFill>
                                <a:schemeClr val="tx1"/>
                              </a:solidFill>
                              <a:latin typeface="Cambria Math"/>
                            </a:rPr>
                            <m:t>𝑗</m:t>
                          </m:r>
                        </m:sub>
                        <m:sup>
                          <m:r>
                            <a:rPr lang="en-US" sz="1600" i="1">
                              <a:solidFill>
                                <a:schemeClr val="tx1"/>
                              </a:solidFill>
                              <a:latin typeface="Cambria Math"/>
                            </a:rPr>
                            <m:t>𝑙</m:t>
                          </m:r>
                        </m:sup>
                      </m:sSubSup>
                      <m:r>
                        <a:rPr lang="en-US" sz="1600" i="1">
                          <a:solidFill>
                            <a:schemeClr val="tx1"/>
                          </a:solidFill>
                          <a:latin typeface="Cambria Math"/>
                        </a:rPr>
                        <m:t>+</m:t>
                      </m:r>
                      <m:sSubSup>
                        <m:sSubSupPr>
                          <m:ctrlPr>
                            <a:rPr lang="en-US" sz="1600" i="1">
                              <a:solidFill>
                                <a:schemeClr val="tx1"/>
                              </a:solidFill>
                              <a:latin typeface="Cambria Math"/>
                            </a:rPr>
                          </m:ctrlPr>
                        </m:sSubSupPr>
                        <m:e>
                          <m:r>
                            <a:rPr lang="en-US" sz="1600" i="1">
                              <a:solidFill>
                                <a:schemeClr val="tx1"/>
                              </a:solidFill>
                              <a:latin typeface="Cambria Math"/>
                              <a:ea typeface="Cambria Math"/>
                            </a:rPr>
                            <m:t>𝜌</m:t>
                          </m:r>
                        </m:e>
                        <m:sub>
                          <m:r>
                            <a:rPr lang="en-US" sz="1600" i="1">
                              <a:solidFill>
                                <a:schemeClr val="tx1"/>
                              </a:solidFill>
                              <a:latin typeface="Cambria Math"/>
                              <a:ea typeface="Cambria Math"/>
                            </a:rPr>
                            <m:t>𝑗𝑗</m:t>
                          </m:r>
                        </m:sub>
                        <m:sup>
                          <m:r>
                            <a:rPr lang="en-US" sz="1600" i="1">
                              <a:solidFill>
                                <a:schemeClr val="tx1"/>
                              </a:solidFill>
                              <a:latin typeface="Cambria Math"/>
                            </a:rPr>
                            <m:t>𝑙</m:t>
                          </m:r>
                        </m:sup>
                      </m:sSubSup>
                      <m:r>
                        <a:rPr lang="en-US" sz="1600" i="1">
                          <a:solidFill>
                            <a:schemeClr val="tx1"/>
                          </a:solidFill>
                          <a:latin typeface="Cambria Math"/>
                        </a:rPr>
                        <m:t>+</m:t>
                      </m:r>
                      <m:nary>
                        <m:naryPr>
                          <m:chr m:val="∑"/>
                          <m:supHide m:val="on"/>
                          <m:ctrlPr>
                            <a:rPr lang="en-US" sz="1600" i="1">
                              <a:solidFill>
                                <a:schemeClr val="tx1"/>
                              </a:solidFill>
                              <a:latin typeface="Cambria Math"/>
                            </a:rPr>
                          </m:ctrlPr>
                        </m:naryPr>
                        <m:sub>
                          <m:r>
                            <a:rPr lang="en-US" sz="1600" i="1">
                              <a:solidFill>
                                <a:schemeClr val="tx1"/>
                              </a:solidFill>
                              <a:latin typeface="Cambria Math"/>
                            </a:rPr>
                            <m:t>𝑘</m:t>
                          </m:r>
                          <m:r>
                            <a:rPr lang="en-US" sz="1600" i="1">
                              <a:solidFill>
                                <a:schemeClr val="tx1"/>
                              </a:solidFill>
                              <a:latin typeface="Cambria Math"/>
                            </a:rPr>
                            <m:t> </m:t>
                          </m:r>
                          <m:r>
                            <a:rPr lang="en-US" sz="1600" i="1">
                              <a:solidFill>
                                <a:schemeClr val="tx1"/>
                              </a:solidFill>
                              <a:latin typeface="Cambria Math"/>
                            </a:rPr>
                            <m:t>𝑠</m:t>
                          </m:r>
                          <m:r>
                            <a:rPr lang="en-US" sz="1600" i="1">
                              <a:solidFill>
                                <a:schemeClr val="tx1"/>
                              </a:solidFill>
                              <a:latin typeface="Cambria Math"/>
                            </a:rPr>
                            <m:t>.</m:t>
                          </m:r>
                          <m:r>
                            <a:rPr lang="en-US" sz="1600" i="1">
                              <a:solidFill>
                                <a:schemeClr val="tx1"/>
                              </a:solidFill>
                              <a:latin typeface="Cambria Math"/>
                            </a:rPr>
                            <m:t>𝑡</m:t>
                          </m:r>
                          <m:r>
                            <a:rPr lang="en-US" sz="1600" i="1">
                              <a:solidFill>
                                <a:schemeClr val="tx1"/>
                              </a:solidFill>
                              <a:latin typeface="Cambria Math"/>
                            </a:rPr>
                            <m:t>. </m:t>
                          </m:r>
                          <m:r>
                            <m:rPr>
                              <m:brk m:alnAt="7"/>
                            </m:rPr>
                            <a:rPr lang="en-US" sz="1600" i="1">
                              <a:solidFill>
                                <a:schemeClr val="tx1"/>
                              </a:solidFill>
                              <a:latin typeface="Cambria Math"/>
                            </a:rPr>
                            <m:t>𝑘</m:t>
                          </m:r>
                          <m:r>
                            <a:rPr lang="en-US" sz="1600" i="1">
                              <a:solidFill>
                                <a:schemeClr val="tx1"/>
                              </a:solidFill>
                              <a:latin typeface="Cambria Math"/>
                              <a:ea typeface="Cambria Math"/>
                            </a:rPr>
                            <m:t>≠</m:t>
                          </m:r>
                          <m:r>
                            <a:rPr lang="en-US" sz="1600" i="1">
                              <a:solidFill>
                                <a:schemeClr val="tx1"/>
                              </a:solidFill>
                              <a:latin typeface="Cambria Math"/>
                              <a:ea typeface="Cambria Math"/>
                            </a:rPr>
                            <m:t>𝑗</m:t>
                          </m:r>
                        </m:sub>
                        <m:sup/>
                        <m:e>
                          <m:func>
                            <m:funcPr>
                              <m:ctrlPr>
                                <a:rPr lang="en-US" sz="1600" i="1">
                                  <a:solidFill>
                                    <a:schemeClr val="tx1"/>
                                  </a:solidFill>
                                  <a:latin typeface="Cambria Math"/>
                                </a:rPr>
                              </m:ctrlPr>
                            </m:funcPr>
                            <m:fName>
                              <m:limLow>
                                <m:limLowPr>
                                  <m:ctrlPr>
                                    <a:rPr lang="en-US" sz="1600" i="1">
                                      <a:solidFill>
                                        <a:schemeClr val="tx1"/>
                                      </a:solidFill>
                                      <a:latin typeface="Cambria Math"/>
                                    </a:rPr>
                                  </m:ctrlPr>
                                </m:limLowPr>
                                <m:e>
                                  <m:r>
                                    <m:rPr>
                                      <m:sty m:val="p"/>
                                    </m:rPr>
                                    <a:rPr lang="en-US" sz="1600">
                                      <a:solidFill>
                                        <a:schemeClr val="tx1"/>
                                      </a:solidFill>
                                      <a:latin typeface="Cambria Math"/>
                                    </a:rPr>
                                    <m:t>max</m:t>
                                  </m:r>
                                </m:e>
                                <m:lim>
                                  <m:r>
                                    <a:rPr lang="en-US" sz="1600" i="1">
                                      <a:solidFill>
                                        <a:schemeClr val="tx1"/>
                                      </a:solidFill>
                                      <a:latin typeface="Cambria Math"/>
                                    </a:rPr>
                                    <m:t> </m:t>
                                  </m:r>
                                </m:lim>
                              </m:limLow>
                            </m:fName>
                            <m:e>
                              <m:r>
                                <a:rPr lang="en-US" sz="1600" i="1">
                                  <a:solidFill>
                                    <a:schemeClr val="tx1"/>
                                  </a:solidFill>
                                  <a:latin typeface="Cambria Math"/>
                                </a:rPr>
                                <m:t>(0,</m:t>
                              </m:r>
                              <m:sSubSup>
                                <m:sSubSupPr>
                                  <m:ctrlPr>
                                    <a:rPr lang="en-US" sz="1600" i="1">
                                      <a:solidFill>
                                        <a:schemeClr val="tx1"/>
                                      </a:solidFill>
                                      <a:latin typeface="Cambria Math"/>
                                    </a:rPr>
                                  </m:ctrlPr>
                                </m:sSubSupPr>
                                <m:e>
                                  <m:r>
                                    <a:rPr lang="en-US" sz="1600" i="1">
                                      <a:solidFill>
                                        <a:schemeClr val="tx1"/>
                                      </a:solidFill>
                                      <a:latin typeface="Cambria Math"/>
                                      <a:ea typeface="Cambria Math"/>
                                    </a:rPr>
                                    <m:t>𝜌</m:t>
                                  </m:r>
                                </m:e>
                                <m:sub>
                                  <m:r>
                                    <a:rPr lang="en-US" sz="1600" i="1">
                                      <a:solidFill>
                                        <a:schemeClr val="tx1"/>
                                      </a:solidFill>
                                      <a:latin typeface="Cambria Math"/>
                                      <a:ea typeface="Cambria Math"/>
                                    </a:rPr>
                                    <m:t>𝑘</m:t>
                                  </m:r>
                                  <m:r>
                                    <a:rPr lang="en-US" sz="1600" i="1">
                                      <a:solidFill>
                                        <a:schemeClr val="tx1"/>
                                      </a:solidFill>
                                      <a:latin typeface="Cambria Math"/>
                                    </a:rPr>
                                    <m:t>𝑗</m:t>
                                  </m:r>
                                </m:sub>
                                <m:sup>
                                  <m:r>
                                    <a:rPr lang="en-US" sz="1600" i="1">
                                      <a:solidFill>
                                        <a:schemeClr val="tx1"/>
                                      </a:solidFill>
                                      <a:latin typeface="Cambria Math"/>
                                    </a:rPr>
                                    <m:t>𝑙</m:t>
                                  </m:r>
                                </m:sup>
                              </m:sSubSup>
                              <m:r>
                                <a:rPr lang="en-US" sz="1600" i="1">
                                  <a:solidFill>
                                    <a:schemeClr val="tx1"/>
                                  </a:solidFill>
                                  <a:latin typeface="Cambria Math"/>
                                </a:rPr>
                                <m:t>)</m:t>
                              </m:r>
                            </m:e>
                          </m:func>
                        </m:e>
                      </m:nary>
                    </m:oMath>
                  </m:oMathPara>
                </a14:m>
                <a:endParaRPr lang="en-US" sz="1600" b="0" dirty="0" smtClean="0">
                  <a:solidFill>
                    <a:schemeClr val="tx1"/>
                  </a:solidFill>
                  <a:latin typeface="Cambria Math"/>
                </a:endParaRPr>
              </a:p>
            </p:txBody>
          </p:sp>
        </mc:Choice>
        <mc:Fallback xmlns="">
          <p:sp>
            <p:nvSpPr>
              <p:cNvPr id="72" name="Content Placeholder 2"/>
              <p:cNvSpPr txBox="1">
                <a:spLocks noRot="1" noChangeAspect="1" noMove="1" noResize="1" noEditPoints="1" noAdjustHandles="1" noChangeArrowheads="1" noChangeShapeType="1" noTextEdit="1"/>
              </p:cNvSpPr>
              <p:nvPr/>
            </p:nvSpPr>
            <p:spPr>
              <a:xfrm>
                <a:off x="86031" y="3843472"/>
                <a:ext cx="6765809" cy="3205510"/>
              </a:xfrm>
              <a:prstGeom prst="rect">
                <a:avLst/>
              </a:prstGeom>
              <a:blipFill rotWithShape="1">
                <a:blip r:embed="rId8"/>
                <a:stretch>
                  <a:fillRect t="-1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5969181" y="3843472"/>
                <a:ext cx="4572000" cy="1294778"/>
              </a:xfrm>
              <a:prstGeom prst="rect">
                <a:avLst/>
              </a:prstGeom>
            </p:spPr>
            <p:txBody>
              <a:bodyPr>
                <a:spAutoFit/>
              </a:bodyPr>
              <a:lstStyle/>
              <a:p>
                <a:pPr marL="0" indent="0" fontAlgn="auto">
                  <a:spcBef>
                    <a:spcPts val="0"/>
                  </a:spcBef>
                  <a:spcAft>
                    <a:spcPts val="0"/>
                  </a:spcAft>
                  <a:buNone/>
                </a:pPr>
                <a14:m>
                  <m:oMathPara xmlns:m="http://schemas.openxmlformats.org/officeDocument/2006/math">
                    <m:oMathParaPr>
                      <m:jc m:val="left"/>
                    </m:oMathParaPr>
                    <m:oMath xmlns:m="http://schemas.openxmlformats.org/officeDocument/2006/math">
                      <m:sSubSup>
                        <m:sSubSupPr>
                          <m:ctrlPr>
                            <a:rPr lang="en-US" sz="1600" i="1" smtClean="0">
                              <a:solidFill>
                                <a:schemeClr val="tx1"/>
                              </a:solidFill>
                              <a:latin typeface="Cambria Math"/>
                            </a:rPr>
                          </m:ctrlPr>
                        </m:sSubSupPr>
                        <m:e>
                          <m:r>
                            <a:rPr lang="en-US" sz="1600" i="1">
                              <a:solidFill>
                                <a:schemeClr val="tx1"/>
                              </a:solidFill>
                              <a:latin typeface="Cambria Math"/>
                              <a:ea typeface="Cambria Math"/>
                            </a:rPr>
                            <m:t>𝜑</m:t>
                          </m:r>
                        </m:e>
                        <m:sub>
                          <m:r>
                            <a:rPr lang="en-US" sz="1600" b="0" i="1" smtClean="0">
                              <a:solidFill>
                                <a:schemeClr val="tx1"/>
                              </a:solidFill>
                              <a:latin typeface="Cambria Math"/>
                              <a:ea typeface="Cambria Math"/>
                            </a:rPr>
                            <m:t>𝑖</m:t>
                          </m:r>
                        </m:sub>
                        <m:sup>
                          <m:r>
                            <a:rPr lang="en-US" sz="1600" i="1">
                              <a:solidFill>
                                <a:schemeClr val="tx1"/>
                              </a:solidFill>
                              <a:latin typeface="Cambria Math"/>
                            </a:rPr>
                            <m:t>𝑙</m:t>
                          </m:r>
                          <m:r>
                            <a:rPr lang="en-US" sz="1600" i="1">
                              <a:solidFill>
                                <a:schemeClr val="tx1"/>
                              </a:solidFill>
                              <a:latin typeface="Cambria Math"/>
                            </a:rPr>
                            <m:t>−1</m:t>
                          </m:r>
                        </m:sup>
                      </m:sSubSup>
                      <m:r>
                        <a:rPr lang="en-US" sz="1600" i="1">
                          <a:solidFill>
                            <a:schemeClr val="tx1"/>
                          </a:solidFill>
                          <a:latin typeface="Cambria Math"/>
                        </a:rPr>
                        <m:t>=</m:t>
                      </m:r>
                      <m:func>
                        <m:funcPr>
                          <m:ctrlPr>
                            <a:rPr lang="en-US" sz="1600" i="1">
                              <a:solidFill>
                                <a:schemeClr val="tx1"/>
                              </a:solidFill>
                              <a:latin typeface="Cambria Math"/>
                            </a:rPr>
                          </m:ctrlPr>
                        </m:funcPr>
                        <m:fName>
                          <m:limLow>
                            <m:limLowPr>
                              <m:ctrlPr>
                                <a:rPr lang="en-US" sz="1600" i="1">
                                  <a:solidFill>
                                    <a:schemeClr val="tx1"/>
                                  </a:solidFill>
                                  <a:latin typeface="Cambria Math"/>
                                </a:rPr>
                              </m:ctrlPr>
                            </m:limLowPr>
                            <m:e>
                              <m:r>
                                <m:rPr>
                                  <m:sty m:val="p"/>
                                </m:rPr>
                                <a:rPr lang="en-US" sz="1600">
                                  <a:solidFill>
                                    <a:schemeClr val="tx1"/>
                                  </a:solidFill>
                                  <a:latin typeface="Cambria Math"/>
                                </a:rPr>
                                <m:t>max</m:t>
                              </m:r>
                            </m:e>
                            <m:lim>
                              <m:r>
                                <a:rPr lang="en-US" sz="1600" b="0" i="1" smtClean="0">
                                  <a:solidFill>
                                    <a:schemeClr val="tx1"/>
                                  </a:solidFill>
                                  <a:latin typeface="Cambria Math"/>
                                </a:rPr>
                                <m:t>𝑗</m:t>
                              </m:r>
                            </m:lim>
                          </m:limLow>
                        </m:fName>
                        <m:e>
                          <m:r>
                            <a:rPr lang="en-US" sz="1600" i="1">
                              <a:solidFill>
                                <a:schemeClr val="tx1"/>
                              </a:solidFill>
                              <a:latin typeface="Cambria Math"/>
                            </a:rPr>
                            <m:t>(</m:t>
                          </m:r>
                        </m:e>
                      </m:func>
                      <m:sSubSup>
                        <m:sSubSupPr>
                          <m:ctrlPr>
                            <a:rPr lang="en-US" sz="1600" i="1">
                              <a:solidFill>
                                <a:schemeClr val="tx1"/>
                              </a:solidFill>
                              <a:latin typeface="Cambria Math"/>
                            </a:rPr>
                          </m:ctrlPr>
                        </m:sSubSupPr>
                        <m:e>
                          <m:r>
                            <a:rPr lang="en-US" sz="1600" i="1">
                              <a:solidFill>
                                <a:schemeClr val="tx1"/>
                              </a:solidFill>
                              <a:latin typeface="Cambria Math"/>
                              <a:ea typeface="Cambria Math"/>
                            </a:rPr>
                            <m:t>𝛼</m:t>
                          </m:r>
                        </m:e>
                        <m:sub>
                          <m:r>
                            <a:rPr lang="en-US" sz="1600" b="0" i="1" smtClean="0">
                              <a:solidFill>
                                <a:schemeClr val="tx1"/>
                              </a:solidFill>
                              <a:latin typeface="Cambria Math"/>
                              <a:ea typeface="Cambria Math"/>
                            </a:rPr>
                            <m:t>𝑖𝑗</m:t>
                          </m:r>
                        </m:sub>
                        <m:sup>
                          <m:r>
                            <a:rPr lang="en-US" sz="1600" i="1">
                              <a:solidFill>
                                <a:schemeClr val="tx1"/>
                              </a:solidFill>
                              <a:latin typeface="Cambria Math"/>
                            </a:rPr>
                            <m:t>𝑙</m:t>
                          </m:r>
                        </m:sup>
                      </m:sSubSup>
                      <m:r>
                        <a:rPr lang="en-US" sz="1600" i="1">
                          <a:solidFill>
                            <a:schemeClr val="tx1"/>
                          </a:solidFill>
                          <a:latin typeface="Cambria Math"/>
                        </a:rPr>
                        <m:t>+</m:t>
                      </m:r>
                      <m:sSubSup>
                        <m:sSubSupPr>
                          <m:ctrlPr>
                            <a:rPr lang="en-US" sz="1600" i="1">
                              <a:solidFill>
                                <a:schemeClr val="tx1"/>
                              </a:solidFill>
                              <a:latin typeface="Cambria Math"/>
                            </a:rPr>
                          </m:ctrlPr>
                        </m:sSubSupPr>
                        <m:e>
                          <m:r>
                            <a:rPr lang="en-US" sz="1600" i="1">
                              <a:solidFill>
                                <a:schemeClr val="tx1"/>
                              </a:solidFill>
                              <a:latin typeface="Cambria Math"/>
                            </a:rPr>
                            <m:t>𝑠</m:t>
                          </m:r>
                        </m:e>
                        <m:sub>
                          <m:r>
                            <a:rPr lang="en-US" sz="1600" b="0" i="1" smtClean="0">
                              <a:solidFill>
                                <a:schemeClr val="tx1"/>
                              </a:solidFill>
                              <a:latin typeface="Cambria Math"/>
                            </a:rPr>
                            <m:t>𝑖𝑗</m:t>
                          </m:r>
                        </m:sub>
                        <m:sup>
                          <m:r>
                            <a:rPr lang="en-US" sz="1600" i="1">
                              <a:solidFill>
                                <a:schemeClr val="tx1"/>
                              </a:solidFill>
                              <a:latin typeface="Cambria Math"/>
                            </a:rPr>
                            <m:t>𝑙</m:t>
                          </m:r>
                        </m:sup>
                      </m:sSubSup>
                      <m:r>
                        <a:rPr lang="en-US" sz="1600">
                          <a:solidFill>
                            <a:schemeClr val="tx1"/>
                          </a:solidFill>
                          <a:latin typeface="Cambria Math"/>
                        </a:rPr>
                        <m:t>)</m:t>
                      </m:r>
                    </m:oMath>
                  </m:oMathPara>
                </a14:m>
                <a:endParaRPr lang="en-US" sz="1600" dirty="0">
                  <a:solidFill>
                    <a:schemeClr val="tx1"/>
                  </a:solidFill>
                  <a:latin typeface="Cambria Math"/>
                  <a:cs typeface="Cambria Math"/>
                </a:endParaRPr>
              </a:p>
              <a:p>
                <a:pPr marL="0" indent="0" fontAlgn="auto">
                  <a:spcBef>
                    <a:spcPts val="0"/>
                  </a:spcBef>
                  <a:spcAft>
                    <a:spcPts val="0"/>
                  </a:spcAft>
                  <a:buNone/>
                </a:pPr>
                <a:endParaRPr lang="en-US" sz="1600" dirty="0">
                  <a:solidFill>
                    <a:schemeClr val="tx1"/>
                  </a:solidFill>
                  <a:latin typeface="Cambria Math"/>
                  <a:cs typeface="Cambria Math"/>
                </a:endParaRPr>
              </a:p>
              <a:p>
                <a:pPr marL="0" indent="0" fontAlgn="auto">
                  <a:spcBef>
                    <a:spcPts val="0"/>
                  </a:spcBef>
                  <a:spcAft>
                    <a:spcPts val="0"/>
                  </a:spcAft>
                  <a:buNone/>
                </a:pPr>
                <a:endParaRPr lang="en-US" sz="1600" i="1" dirty="0" smtClean="0">
                  <a:solidFill>
                    <a:schemeClr val="tx1"/>
                  </a:solidFill>
                  <a:latin typeface="Cambria Math"/>
                </a:endParaRPr>
              </a:p>
              <a:p>
                <a:pPr marL="0" indent="0" fontAlgn="auto">
                  <a:spcBef>
                    <a:spcPts val="0"/>
                  </a:spcBef>
                  <a:spcAft>
                    <a:spcPts val="0"/>
                  </a:spcAft>
                  <a:buNone/>
                </a:pPr>
                <a14:m>
                  <m:oMathPara xmlns:m="http://schemas.openxmlformats.org/officeDocument/2006/math">
                    <m:oMathParaPr>
                      <m:jc m:val="left"/>
                    </m:oMathParaPr>
                    <m:oMath xmlns:m="http://schemas.openxmlformats.org/officeDocument/2006/math">
                      <m:sSubSup>
                        <m:sSubSupPr>
                          <m:ctrlPr>
                            <a:rPr lang="en-US" sz="1600" i="1">
                              <a:solidFill>
                                <a:schemeClr val="tx1"/>
                              </a:solidFill>
                              <a:latin typeface="Cambria Math"/>
                            </a:rPr>
                          </m:ctrlPr>
                        </m:sSubSupPr>
                        <m:e>
                          <m:r>
                            <a:rPr lang="en-US" sz="1600" b="0" i="1" smtClean="0">
                              <a:solidFill>
                                <a:schemeClr val="tx1"/>
                              </a:solidFill>
                              <a:latin typeface="Cambria Math"/>
                            </a:rPr>
                            <m:t>𝑐</m:t>
                          </m:r>
                        </m:e>
                        <m:sub>
                          <m:r>
                            <a:rPr lang="en-US" sz="1600" b="0" i="1" smtClean="0">
                              <a:solidFill>
                                <a:schemeClr val="tx1"/>
                              </a:solidFill>
                              <a:latin typeface="Cambria Math"/>
                            </a:rPr>
                            <m:t>𝑖</m:t>
                          </m:r>
                        </m:sub>
                        <m:sup>
                          <m:r>
                            <a:rPr lang="en-US" sz="1600" i="1">
                              <a:solidFill>
                                <a:schemeClr val="tx1"/>
                              </a:solidFill>
                              <a:latin typeface="Cambria Math"/>
                            </a:rPr>
                            <m:t>𝑙</m:t>
                          </m:r>
                        </m:sup>
                      </m:sSubSup>
                      <m:r>
                        <a:rPr lang="en-US" sz="1600" i="1">
                          <a:solidFill>
                            <a:schemeClr val="tx1"/>
                          </a:solidFill>
                          <a:latin typeface="Cambria Math"/>
                        </a:rPr>
                        <m:t>=</m:t>
                      </m:r>
                      <m:func>
                        <m:funcPr>
                          <m:ctrlPr>
                            <a:rPr lang="en-US" sz="1600" i="1">
                              <a:solidFill>
                                <a:schemeClr val="tx1"/>
                              </a:solidFill>
                              <a:latin typeface="Cambria Math"/>
                            </a:rPr>
                          </m:ctrlPr>
                        </m:funcPr>
                        <m:fName>
                          <m:limLow>
                            <m:limLowPr>
                              <m:ctrlPr>
                                <a:rPr lang="en-US" sz="1600" i="1" smtClean="0">
                                  <a:solidFill>
                                    <a:schemeClr val="tx1"/>
                                  </a:solidFill>
                                  <a:latin typeface="Cambria Math"/>
                                </a:rPr>
                              </m:ctrlPr>
                            </m:limLowPr>
                            <m:e>
                              <m:r>
                                <m:rPr>
                                  <m:sty m:val="p"/>
                                </m:rPr>
                                <a:rPr lang="en-US" sz="1600">
                                  <a:solidFill>
                                    <a:schemeClr val="tx1"/>
                                  </a:solidFill>
                                  <a:latin typeface="Cambria Math"/>
                                </a:rPr>
                                <m:t>max</m:t>
                              </m:r>
                            </m:e>
                            <m:lim>
                              <m:r>
                                <a:rPr lang="en-US" sz="1600" b="0" i="1" smtClean="0">
                                  <a:solidFill>
                                    <a:schemeClr val="tx1"/>
                                  </a:solidFill>
                                  <a:latin typeface="Cambria Math"/>
                                </a:rPr>
                                <m:t>𝑘</m:t>
                              </m:r>
                            </m:lim>
                          </m:limLow>
                        </m:fName>
                        <m:e>
                          <m:r>
                            <a:rPr lang="en-US" sz="1600" b="0" i="1" smtClean="0">
                              <a:solidFill>
                                <a:schemeClr val="tx1"/>
                              </a:solidFill>
                              <a:latin typeface="Cambria Math"/>
                            </a:rPr>
                            <m:t>(</m:t>
                          </m:r>
                          <m:sSubSup>
                            <m:sSubSupPr>
                              <m:ctrlPr>
                                <a:rPr lang="en-US" sz="1600" i="1">
                                  <a:solidFill>
                                    <a:schemeClr val="tx1"/>
                                  </a:solidFill>
                                  <a:latin typeface="Cambria Math"/>
                                </a:rPr>
                              </m:ctrlPr>
                            </m:sSubSupPr>
                            <m:e>
                              <m:r>
                                <a:rPr lang="en-US" sz="1600" i="1">
                                  <a:solidFill>
                                    <a:schemeClr val="tx1"/>
                                  </a:solidFill>
                                  <a:latin typeface="Cambria Math"/>
                                  <a:ea typeface="Cambria Math"/>
                                </a:rPr>
                                <m:t>𝛼</m:t>
                              </m:r>
                            </m:e>
                            <m:sub>
                              <m:r>
                                <a:rPr lang="en-US" sz="1600" b="0" i="1" smtClean="0">
                                  <a:solidFill>
                                    <a:schemeClr val="tx1"/>
                                  </a:solidFill>
                                  <a:latin typeface="Cambria Math"/>
                                  <a:ea typeface="Cambria Math"/>
                                </a:rPr>
                                <m:t>𝑖𝑗</m:t>
                              </m:r>
                            </m:sub>
                            <m:sup>
                              <m:r>
                                <a:rPr lang="en-US" sz="1600" i="1">
                                  <a:solidFill>
                                    <a:schemeClr val="tx1"/>
                                  </a:solidFill>
                                  <a:latin typeface="Cambria Math"/>
                                </a:rPr>
                                <m:t>𝑙</m:t>
                              </m:r>
                            </m:sup>
                          </m:sSubSup>
                          <m:r>
                            <a:rPr lang="en-US" sz="1600" i="1">
                              <a:solidFill>
                                <a:schemeClr val="tx1"/>
                              </a:solidFill>
                              <a:latin typeface="Cambria Math"/>
                            </a:rPr>
                            <m:t>+</m:t>
                          </m:r>
                          <m:sSubSup>
                            <m:sSubSupPr>
                              <m:ctrlPr>
                                <a:rPr lang="en-US" sz="1600" i="1">
                                  <a:solidFill>
                                    <a:schemeClr val="tx1"/>
                                  </a:solidFill>
                                  <a:latin typeface="Cambria Math"/>
                                </a:rPr>
                              </m:ctrlPr>
                            </m:sSubSupPr>
                            <m:e>
                              <m:r>
                                <a:rPr lang="en-US" sz="1600" i="1">
                                  <a:solidFill>
                                    <a:schemeClr val="tx1"/>
                                  </a:solidFill>
                                  <a:latin typeface="Cambria Math"/>
                                  <a:ea typeface="Cambria Math"/>
                                </a:rPr>
                                <m:t>𝜌</m:t>
                              </m:r>
                            </m:e>
                            <m:sub>
                              <m:r>
                                <a:rPr lang="en-US" sz="1600" b="0" i="1" smtClean="0">
                                  <a:solidFill>
                                    <a:schemeClr val="tx1"/>
                                  </a:solidFill>
                                  <a:latin typeface="Cambria Math"/>
                                  <a:ea typeface="Cambria Math"/>
                                </a:rPr>
                                <m:t>𝑖𝑗</m:t>
                              </m:r>
                            </m:sub>
                            <m:sup>
                              <m:r>
                                <a:rPr lang="en-US" sz="1600" i="1">
                                  <a:solidFill>
                                    <a:schemeClr val="tx1"/>
                                  </a:solidFill>
                                  <a:latin typeface="Cambria Math"/>
                                </a:rPr>
                                <m:t>𝑙</m:t>
                              </m:r>
                            </m:sup>
                          </m:sSubSup>
                          <m:r>
                            <a:rPr lang="en-US" sz="1600" b="0" i="1" smtClean="0">
                              <a:solidFill>
                                <a:schemeClr val="tx1"/>
                              </a:solidFill>
                              <a:latin typeface="Cambria Math"/>
                            </a:rPr>
                            <m:t>)</m:t>
                          </m:r>
                        </m:e>
                      </m:func>
                    </m:oMath>
                  </m:oMathPara>
                </a14:m>
                <a:endParaRPr lang="en-US" sz="1600" dirty="0">
                  <a:solidFill>
                    <a:schemeClr val="tx1"/>
                  </a:solidFill>
                  <a:latin typeface="Cambria Math"/>
                  <a:cs typeface="Cambria Math"/>
                </a:endParaRPr>
              </a:p>
            </p:txBody>
          </p:sp>
        </mc:Choice>
        <mc:Fallback xmlns="">
          <p:sp>
            <p:nvSpPr>
              <p:cNvPr id="11" name="Rectangle 10"/>
              <p:cNvSpPr>
                <a:spLocks noRot="1" noChangeAspect="1" noMove="1" noResize="1" noEditPoints="1" noAdjustHandles="1" noChangeArrowheads="1" noChangeShapeType="1" noTextEdit="1"/>
              </p:cNvSpPr>
              <p:nvPr/>
            </p:nvSpPr>
            <p:spPr>
              <a:xfrm>
                <a:off x="5969181" y="3843472"/>
                <a:ext cx="4572000" cy="1294778"/>
              </a:xfrm>
              <a:prstGeom prst="rect">
                <a:avLst/>
              </a:prstGeom>
              <a:blipFill rotWithShape="1">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007336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title"/>
          </p:nvPr>
        </p:nvSpPr>
        <p:spPr>
          <a:xfrm>
            <a:off x="457200" y="1071563"/>
            <a:ext cx="8229600" cy="858837"/>
          </a:xfrm>
        </p:spPr>
        <p:txBody>
          <a:bodyPr>
            <a:normAutofit/>
          </a:bodyPr>
          <a:lstStyle/>
          <a:p>
            <a:pPr eaLnBrk="1" hangingPunct="1"/>
            <a:r>
              <a:rPr lang="en-US" dirty="0" smtClean="0">
                <a:solidFill>
                  <a:schemeClr val="accent2">
                    <a:lumMod val="75000"/>
                  </a:schemeClr>
                </a:solidFill>
                <a:latin typeface="Calibri" charset="0"/>
                <a:ea typeface="MS PGothic" charset="0"/>
              </a:rPr>
              <a:t>Analytics</a:t>
            </a:r>
            <a:endParaRPr lang="en-US" dirty="0">
              <a:solidFill>
                <a:schemeClr val="accent2">
                  <a:lumMod val="75000"/>
                </a:schemeClr>
              </a:solidFill>
              <a:latin typeface="Calibri" charset="0"/>
              <a:ea typeface="MS PGothic" charset="0"/>
            </a:endParaRPr>
          </a:p>
        </p:txBody>
      </p:sp>
      <p:sp>
        <p:nvSpPr>
          <p:cNvPr id="8" name="Content Placeholder 6"/>
          <p:cNvSpPr>
            <a:spLocks noGrp="1"/>
          </p:cNvSpPr>
          <p:nvPr>
            <p:ph idx="1"/>
          </p:nvPr>
        </p:nvSpPr>
        <p:spPr>
          <a:xfrm>
            <a:off x="457200" y="2203450"/>
            <a:ext cx="8229600" cy="3922713"/>
          </a:xfrm>
        </p:spPr>
        <p:txBody>
          <a:bodyPr>
            <a:normAutofit/>
          </a:bodyPr>
          <a:lstStyle/>
          <a:p>
            <a:r>
              <a:rPr lang="en-US" dirty="0" smtClean="0">
                <a:latin typeface="Calibri" charset="0"/>
                <a:ea typeface="MS PGothic" charset="0"/>
              </a:rPr>
              <a:t>Apache Hadoop</a:t>
            </a:r>
          </a:p>
          <a:p>
            <a:pPr lvl="1"/>
            <a:r>
              <a:rPr lang="en-US" dirty="0" smtClean="0">
                <a:latin typeface="Calibri" charset="0"/>
                <a:ea typeface="MS PGothic" charset="0"/>
              </a:rPr>
              <a:t>Open source framework</a:t>
            </a:r>
          </a:p>
          <a:p>
            <a:pPr lvl="1"/>
            <a:r>
              <a:rPr lang="en-US" dirty="0" smtClean="0">
                <a:latin typeface="Calibri" charset="0"/>
                <a:ea typeface="MS PGothic" charset="0"/>
              </a:rPr>
              <a:t>Distributed processing of Big Data</a:t>
            </a:r>
          </a:p>
          <a:p>
            <a:pPr lvl="1"/>
            <a:r>
              <a:rPr lang="en-US" dirty="0" smtClean="0">
                <a:latin typeface="Calibri" charset="0"/>
                <a:ea typeface="MS PGothic" charset="0"/>
              </a:rPr>
              <a:t>Implements </a:t>
            </a:r>
            <a:r>
              <a:rPr lang="en-US" dirty="0" err="1" smtClean="0">
                <a:latin typeface="Calibri" charset="0"/>
                <a:ea typeface="MS PGothic" charset="0"/>
              </a:rPr>
              <a:t>MapReduce</a:t>
            </a:r>
            <a:r>
              <a:rPr lang="en-US" dirty="0" smtClean="0">
                <a:latin typeface="Calibri" charset="0"/>
                <a:ea typeface="MS PGothic" charset="0"/>
              </a:rPr>
              <a:t> paradigm</a:t>
            </a:r>
          </a:p>
          <a:p>
            <a:pPr lvl="2"/>
            <a:r>
              <a:rPr lang="en-US" dirty="0" smtClean="0">
                <a:latin typeface="Calibri" charset="0"/>
                <a:ea typeface="MS PGothic" charset="0"/>
              </a:rPr>
              <a:t>Map</a:t>
            </a:r>
          </a:p>
          <a:p>
            <a:pPr lvl="2"/>
            <a:r>
              <a:rPr lang="en-US" dirty="0" smtClean="0">
                <a:latin typeface="Calibri" charset="0"/>
                <a:ea typeface="MS PGothic" charset="0"/>
              </a:rPr>
              <a:t>Shuffle</a:t>
            </a:r>
          </a:p>
          <a:p>
            <a:pPr lvl="2"/>
            <a:r>
              <a:rPr lang="en-US" dirty="0" smtClean="0">
                <a:latin typeface="Calibri" charset="0"/>
                <a:ea typeface="MS PGothic" charset="0"/>
              </a:rPr>
              <a:t>Reduce</a:t>
            </a:r>
            <a:endParaRPr lang="en-US" dirty="0">
              <a:latin typeface="Calibri" charset="0"/>
              <a:ea typeface="MS PGothic" charset="0"/>
            </a:endParaRPr>
          </a:p>
        </p:txBody>
      </p:sp>
      <p:sp>
        <p:nvSpPr>
          <p:cNvPr id="3" name="Slide Number Placeholder 2"/>
          <p:cNvSpPr>
            <a:spLocks noGrp="1"/>
          </p:cNvSpPr>
          <p:nvPr>
            <p:ph type="sldNum" sz="quarter" idx="12"/>
          </p:nvPr>
        </p:nvSpPr>
        <p:spPr/>
        <p:txBody>
          <a:bodyPr>
            <a:normAutofit/>
          </a:bodyPr>
          <a:lstStyle/>
          <a:p>
            <a:fld id="{89C7DFD6-7F6F-9F47-9D2F-CA1624647C8D}" type="slidenum">
              <a:rPr lang="en-US" smtClean="0"/>
              <a:pPr/>
              <a:t>11</a:t>
            </a:fld>
            <a:endParaRPr lang="en-US"/>
          </a:p>
        </p:txBody>
      </p:sp>
      <p:pic>
        <p:nvPicPr>
          <p:cNvPr id="11" name="Picture 10"/>
          <p:cNvPicPr>
            <a:picLocks noChangeAspect="1"/>
          </p:cNvPicPr>
          <p:nvPr/>
        </p:nvPicPr>
        <p:blipFill>
          <a:blip r:embed="rId2"/>
          <a:stretch>
            <a:fillRect/>
          </a:stretch>
        </p:blipFill>
        <p:spPr>
          <a:xfrm>
            <a:off x="1746504" y="5240508"/>
            <a:ext cx="5648428" cy="1338678"/>
          </a:xfrm>
          <a:prstGeom prst="rect">
            <a:avLst/>
          </a:prstGeom>
        </p:spPr>
      </p:pic>
    </p:spTree>
    <p:extLst>
      <p:ext uri="{BB962C8B-B14F-4D97-AF65-F5344CB8AC3E}">
        <p14:creationId xmlns:p14="http://schemas.microsoft.com/office/powerpoint/2010/main" val="12816846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071563"/>
            <a:ext cx="8229600" cy="858837"/>
          </a:xfrm>
        </p:spPr>
        <p:txBody>
          <a:bodyPr>
            <a:normAutofit/>
          </a:bodyPr>
          <a:lstStyle/>
          <a:p>
            <a:pPr eaLnBrk="1" hangingPunct="1"/>
            <a:r>
              <a:rPr lang="en-US" dirty="0" smtClean="0">
                <a:solidFill>
                  <a:schemeClr val="accent2">
                    <a:lumMod val="75000"/>
                  </a:schemeClr>
                </a:solidFill>
                <a:latin typeface="Calibri" charset="0"/>
                <a:ea typeface="MS PGothic" charset="0"/>
              </a:rPr>
              <a:t>Parallelization Scheme Overview</a:t>
            </a:r>
            <a:endParaRPr lang="en-US" dirty="0">
              <a:solidFill>
                <a:schemeClr val="accent2">
                  <a:lumMod val="75000"/>
                </a:schemeClr>
              </a:solidFill>
              <a:latin typeface="Calibri" charset="0"/>
              <a:ea typeface="MS PGothic" charset="0"/>
            </a:endParaRPr>
          </a:p>
        </p:txBody>
      </p:sp>
      <p:sp>
        <p:nvSpPr>
          <p:cNvPr id="16" name="Slide Number Placeholder 15"/>
          <p:cNvSpPr>
            <a:spLocks noGrp="1"/>
          </p:cNvSpPr>
          <p:nvPr>
            <p:ph type="sldNum" sz="quarter" idx="12"/>
          </p:nvPr>
        </p:nvSpPr>
        <p:spPr/>
        <p:txBody>
          <a:bodyPr>
            <a:normAutofit/>
          </a:bodyPr>
          <a:lstStyle/>
          <a:p>
            <a:fld id="{89C7DFD6-7F6F-9F47-9D2F-CA1624647C8D}" type="slidenum">
              <a:rPr lang="en-US" smtClean="0"/>
              <a:pPr/>
              <a:t>12</a:t>
            </a:fld>
            <a:endParaRPr lang="en-US"/>
          </a:p>
        </p:txBody>
      </p:sp>
      <p:sp>
        <p:nvSpPr>
          <p:cNvPr id="2" name="TextBox 1"/>
          <p:cNvSpPr txBox="1"/>
          <p:nvPr/>
        </p:nvSpPr>
        <p:spPr>
          <a:xfrm>
            <a:off x="558800" y="2095500"/>
            <a:ext cx="1371600" cy="3539430"/>
          </a:xfrm>
          <a:prstGeom prst="rect">
            <a:avLst/>
          </a:prstGeom>
          <a:noFill/>
        </p:spPr>
        <p:txBody>
          <a:bodyPr wrap="square" rtlCol="0">
            <a:spAutoFit/>
          </a:bodyPr>
          <a:lstStyle/>
          <a:p>
            <a:pPr algn="r"/>
            <a:r>
              <a:rPr lang="en-US" sz="2800" b="1" dirty="0" smtClean="0"/>
              <a:t>[Step 0]</a:t>
            </a:r>
          </a:p>
          <a:p>
            <a:pPr algn="r"/>
            <a:endParaRPr lang="en-US" sz="2800" b="1" dirty="0"/>
          </a:p>
          <a:p>
            <a:pPr algn="r"/>
            <a:endParaRPr lang="en-US" sz="2800" b="1" dirty="0" smtClean="0"/>
          </a:p>
          <a:p>
            <a:pPr algn="r"/>
            <a:r>
              <a:rPr lang="en-US" sz="2800" b="1" dirty="0" smtClean="0"/>
              <a:t>[Step 1]</a:t>
            </a:r>
          </a:p>
          <a:p>
            <a:pPr algn="r"/>
            <a:endParaRPr lang="en-US" sz="2800" b="1" dirty="0"/>
          </a:p>
          <a:p>
            <a:pPr algn="r"/>
            <a:r>
              <a:rPr lang="en-US" sz="2800" b="1" dirty="0" smtClean="0"/>
              <a:t>[Step 2]</a:t>
            </a:r>
          </a:p>
          <a:p>
            <a:pPr algn="r"/>
            <a:endParaRPr lang="en-US" sz="2800" b="1" dirty="0" smtClean="0"/>
          </a:p>
          <a:p>
            <a:pPr algn="r"/>
            <a:r>
              <a:rPr lang="en-US" sz="2800" b="1" dirty="0" smtClean="0"/>
              <a:t>[Step3]</a:t>
            </a:r>
            <a:endParaRPr lang="en-US" sz="2800" dirty="0"/>
          </a:p>
        </p:txBody>
      </p:sp>
      <mc:AlternateContent xmlns:mc="http://schemas.openxmlformats.org/markup-compatibility/2006" xmlns:a14="http://schemas.microsoft.com/office/drawing/2010/main">
        <mc:Choice Requires="a14">
          <p:sp>
            <p:nvSpPr>
              <p:cNvPr id="7" name="TextBox 6"/>
              <p:cNvSpPr txBox="1"/>
              <p:nvPr/>
            </p:nvSpPr>
            <p:spPr>
              <a:xfrm>
                <a:off x="1930400" y="2095500"/>
                <a:ext cx="6159500" cy="3970318"/>
              </a:xfrm>
              <a:prstGeom prst="rect">
                <a:avLst/>
              </a:prstGeom>
              <a:noFill/>
            </p:spPr>
            <p:txBody>
              <a:bodyPr wrap="square" rtlCol="0">
                <a:spAutoFit/>
              </a:bodyPr>
              <a:lstStyle/>
              <a:p>
                <a:r>
                  <a:rPr lang="en-US" sz="2800" dirty="0" smtClean="0"/>
                  <a:t>Preprocessing: Clean data, </a:t>
                </a:r>
                <a:r>
                  <a:rPr lang="en-US" sz="2800" dirty="0" err="1" smtClean="0"/>
                  <a:t>vectorize</a:t>
                </a:r>
                <a:r>
                  <a:rPr lang="en-US" sz="2800" dirty="0" smtClean="0"/>
                  <a:t>, construct Similarity Matrix</a:t>
                </a:r>
              </a:p>
              <a:p>
                <a:endParaRPr lang="en-US" sz="2800" dirty="0" smtClean="0"/>
              </a:p>
              <a:p>
                <a:r>
                  <a:rPr lang="en-US" sz="2800" dirty="0" smtClean="0"/>
                  <a:t>Update </a:t>
                </a:r>
                <a14:m>
                  <m:oMath xmlns:m="http://schemas.openxmlformats.org/officeDocument/2006/math">
                    <m:r>
                      <a:rPr lang="en-US" sz="2800" b="0" i="1" smtClean="0">
                        <a:latin typeface="Cambria Math"/>
                      </a:rPr>
                      <m:t>𝜏</m:t>
                    </m:r>
                    <m:r>
                      <a:rPr lang="en-US" sz="2800" b="0" i="1" smtClean="0">
                        <a:latin typeface="Cambria Math"/>
                      </a:rPr>
                      <m:t>, </m:t>
                    </m:r>
                    <m:r>
                      <a:rPr lang="en-US" sz="2800" b="0" i="1" smtClean="0">
                        <a:latin typeface="Cambria Math"/>
                      </a:rPr>
                      <m:t>𝑐</m:t>
                    </m:r>
                    <m:r>
                      <a:rPr lang="en-US" sz="2800" b="0" i="1" smtClean="0">
                        <a:latin typeface="Cambria Math"/>
                      </a:rPr>
                      <m:t>, </m:t>
                    </m:r>
                    <m:r>
                      <a:rPr lang="en-US" sz="2800" b="0" i="1" smtClean="0">
                        <a:latin typeface="Cambria Math"/>
                      </a:rPr>
                      <m:t>𝜌</m:t>
                    </m:r>
                  </m:oMath>
                </a14:m>
                <a:endParaRPr lang="en-US" sz="2800" dirty="0" smtClean="0"/>
              </a:p>
              <a:p>
                <a:endParaRPr lang="en-US" sz="2800" dirty="0"/>
              </a:p>
              <a:p>
                <a:r>
                  <a:rPr lang="en-US" sz="2800" dirty="0" smtClean="0"/>
                  <a:t>Update </a:t>
                </a:r>
                <a14:m>
                  <m:oMath xmlns:m="http://schemas.openxmlformats.org/officeDocument/2006/math">
                    <m:r>
                      <a:rPr lang="en-US" sz="2800" b="0" i="1" smtClean="0">
                        <a:latin typeface="Cambria Math"/>
                      </a:rPr>
                      <m:t>𝜙</m:t>
                    </m:r>
                    <m:r>
                      <a:rPr lang="en-US" sz="2800" b="0" i="1" smtClean="0">
                        <a:latin typeface="Cambria Math"/>
                      </a:rPr>
                      <m:t>, </m:t>
                    </m:r>
                    <m:r>
                      <a:rPr lang="en-US" sz="2800" b="0" i="1" smtClean="0">
                        <a:latin typeface="Cambria Math"/>
                      </a:rPr>
                      <m:t>𝛼</m:t>
                    </m:r>
                  </m:oMath>
                </a14:m>
                <a:r>
                  <a:rPr lang="en-US" sz="2800" dirty="0" smtClean="0"/>
                  <a:t>	(</a:t>
                </a:r>
                <a:r>
                  <a:rPr lang="en-US" sz="2800" dirty="0" err="1" smtClean="0"/>
                  <a:t>goto</a:t>
                </a:r>
                <a:r>
                  <a:rPr lang="en-US" sz="2800" dirty="0" smtClean="0"/>
                  <a:t>: Step 1)</a:t>
                </a:r>
              </a:p>
              <a:p>
                <a:endParaRPr lang="en-US" sz="2800" dirty="0"/>
              </a:p>
              <a:p>
                <a:r>
                  <a:rPr lang="en-US" sz="2800" dirty="0" smtClean="0"/>
                  <a:t>Extract exemplars and cluster assignments</a:t>
                </a:r>
                <a:endParaRPr lang="en-US" sz="2800" dirty="0"/>
              </a:p>
            </p:txBody>
          </p:sp>
        </mc:Choice>
        <mc:Fallback xmlns="">
          <p:sp>
            <p:nvSpPr>
              <p:cNvPr id="7" name="TextBox 6"/>
              <p:cNvSpPr txBox="1">
                <a:spLocks noRot="1" noChangeAspect="1" noMove="1" noResize="1" noEditPoints="1" noAdjustHandles="1" noChangeArrowheads="1" noChangeShapeType="1" noTextEdit="1"/>
              </p:cNvSpPr>
              <p:nvPr/>
            </p:nvSpPr>
            <p:spPr>
              <a:xfrm>
                <a:off x="1930400" y="2095500"/>
                <a:ext cx="6159500" cy="3970318"/>
              </a:xfrm>
              <a:prstGeom prst="rect">
                <a:avLst/>
              </a:prstGeom>
              <a:blipFill rotWithShape="1">
                <a:blip r:embed="rId2"/>
                <a:stretch>
                  <a:fillRect l="-2079" t="-1382" b="-3533"/>
                </a:stretch>
              </a:blipFill>
            </p:spPr>
            <p:txBody>
              <a:bodyPr/>
              <a:lstStyle/>
              <a:p>
                <a:r>
                  <a:rPr lang="en-US">
                    <a:noFill/>
                  </a:rPr>
                  <a:t> </a:t>
                </a:r>
              </a:p>
            </p:txBody>
          </p:sp>
        </mc:Fallback>
      </mc:AlternateContent>
    </p:spTree>
    <p:extLst>
      <p:ext uri="{BB962C8B-B14F-4D97-AF65-F5344CB8AC3E}">
        <p14:creationId xmlns:p14="http://schemas.microsoft.com/office/powerpoint/2010/main" val="42318323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071563"/>
            <a:ext cx="8229600" cy="858837"/>
          </a:xfrm>
        </p:spPr>
        <p:txBody>
          <a:bodyPr>
            <a:normAutofit/>
          </a:bodyPr>
          <a:lstStyle/>
          <a:p>
            <a:pPr eaLnBrk="1" hangingPunct="1"/>
            <a:r>
              <a:rPr lang="en-US" dirty="0" smtClean="0">
                <a:solidFill>
                  <a:schemeClr val="accent2">
                    <a:lumMod val="75000"/>
                  </a:schemeClr>
                </a:solidFill>
                <a:latin typeface="Calibri" charset="0"/>
                <a:ea typeface="MS PGothic" charset="0"/>
              </a:rPr>
              <a:t>Parallelization Scheme [Step 1]</a:t>
            </a:r>
            <a:endParaRPr lang="en-US" dirty="0">
              <a:solidFill>
                <a:schemeClr val="accent2">
                  <a:lumMod val="75000"/>
                </a:schemeClr>
              </a:solidFill>
              <a:latin typeface="Calibri" charset="0"/>
              <a:ea typeface="MS PGothic" charset="0"/>
            </a:endParaRPr>
          </a:p>
        </p:txBody>
      </p:sp>
      <p:sp>
        <p:nvSpPr>
          <p:cNvPr id="16" name="Slide Number Placeholder 15"/>
          <p:cNvSpPr>
            <a:spLocks noGrp="1"/>
          </p:cNvSpPr>
          <p:nvPr>
            <p:ph type="sldNum" sz="quarter" idx="12"/>
          </p:nvPr>
        </p:nvSpPr>
        <p:spPr/>
        <p:txBody>
          <a:bodyPr>
            <a:normAutofit/>
          </a:bodyPr>
          <a:lstStyle/>
          <a:p>
            <a:fld id="{89C7DFD6-7F6F-9F47-9D2F-CA1624647C8D}" type="slidenum">
              <a:rPr lang="en-US" smtClean="0"/>
              <a:pPr/>
              <a:t>13</a:t>
            </a:fld>
            <a:endParaRPr lang="en-US"/>
          </a:p>
        </p:txBody>
      </p:sp>
      <p:sp>
        <p:nvSpPr>
          <p:cNvPr id="2" name="TextBox 1"/>
          <p:cNvSpPr txBox="1"/>
          <p:nvPr/>
        </p:nvSpPr>
        <p:spPr>
          <a:xfrm>
            <a:off x="165100" y="2095500"/>
            <a:ext cx="1765300" cy="4401205"/>
          </a:xfrm>
          <a:prstGeom prst="rect">
            <a:avLst/>
          </a:prstGeom>
          <a:noFill/>
        </p:spPr>
        <p:txBody>
          <a:bodyPr wrap="square" rtlCol="0">
            <a:spAutoFit/>
          </a:bodyPr>
          <a:lstStyle/>
          <a:p>
            <a:pPr algn="r"/>
            <a:r>
              <a:rPr lang="en-US" sz="2800" b="1" dirty="0" smtClean="0"/>
              <a:t>[Step 1]</a:t>
            </a:r>
          </a:p>
          <a:p>
            <a:pPr algn="r"/>
            <a:endParaRPr lang="en-US" sz="2800" b="1" dirty="0" smtClean="0"/>
          </a:p>
          <a:p>
            <a:pPr algn="r"/>
            <a:r>
              <a:rPr lang="en-US" sz="2800" b="1" dirty="0" smtClean="0"/>
              <a:t>[Input]</a:t>
            </a:r>
          </a:p>
          <a:p>
            <a:pPr algn="r"/>
            <a:endParaRPr lang="en-US" sz="2800" b="1" dirty="0"/>
          </a:p>
          <a:p>
            <a:pPr algn="r"/>
            <a:r>
              <a:rPr lang="en-US" sz="2800" b="1" dirty="0" smtClean="0"/>
              <a:t>[Map]</a:t>
            </a:r>
          </a:p>
          <a:p>
            <a:pPr algn="r"/>
            <a:endParaRPr lang="en-US" sz="2800" b="1" dirty="0"/>
          </a:p>
          <a:p>
            <a:pPr algn="r"/>
            <a:endParaRPr lang="en-US" sz="2800" b="1" dirty="0" smtClean="0"/>
          </a:p>
          <a:p>
            <a:pPr algn="r"/>
            <a:r>
              <a:rPr lang="en-US" sz="2800" b="1" dirty="0" smtClean="0"/>
              <a:t>[Reduce]</a:t>
            </a:r>
          </a:p>
          <a:p>
            <a:pPr algn="r"/>
            <a:endParaRPr lang="en-US" sz="2800" b="1" dirty="0"/>
          </a:p>
          <a:p>
            <a:pPr algn="r"/>
            <a:r>
              <a:rPr lang="en-US" sz="2800" b="1" dirty="0" smtClean="0"/>
              <a:t>[Output]</a:t>
            </a:r>
          </a:p>
        </p:txBody>
      </p:sp>
      <mc:AlternateContent xmlns:mc="http://schemas.openxmlformats.org/markup-compatibility/2006" xmlns:a14="http://schemas.microsoft.com/office/drawing/2010/main">
        <mc:Choice Requires="a14">
          <p:sp>
            <p:nvSpPr>
              <p:cNvPr id="7" name="TextBox 6"/>
              <p:cNvSpPr txBox="1"/>
              <p:nvPr/>
            </p:nvSpPr>
            <p:spPr>
              <a:xfrm>
                <a:off x="1930400" y="2095500"/>
                <a:ext cx="6159500" cy="4401205"/>
              </a:xfrm>
              <a:prstGeom prst="rect">
                <a:avLst/>
              </a:prstGeom>
              <a:noFill/>
            </p:spPr>
            <p:txBody>
              <a:bodyPr wrap="square" rtlCol="0">
                <a:spAutoFit/>
              </a:bodyPr>
              <a:lstStyle/>
              <a:p>
                <a:r>
                  <a:rPr lang="en-US" sz="2800" dirty="0" smtClean="0"/>
                  <a:t>Update </a:t>
                </a:r>
                <a14:m>
                  <m:oMath xmlns:m="http://schemas.openxmlformats.org/officeDocument/2006/math">
                    <m:r>
                      <a:rPr lang="en-US" sz="2800" b="0" i="1" smtClean="0">
                        <a:latin typeface="Cambria Math"/>
                      </a:rPr>
                      <m:t>𝜏</m:t>
                    </m:r>
                    <m:r>
                      <a:rPr lang="en-US" sz="2800" b="0" i="1" smtClean="0">
                        <a:latin typeface="Cambria Math"/>
                      </a:rPr>
                      <m:t>, </m:t>
                    </m:r>
                    <m:r>
                      <a:rPr lang="en-US" sz="2800" b="0" i="1" smtClean="0">
                        <a:latin typeface="Cambria Math"/>
                      </a:rPr>
                      <m:t>𝑐</m:t>
                    </m:r>
                    <m:r>
                      <a:rPr lang="en-US" sz="2800" b="0" i="1" smtClean="0">
                        <a:latin typeface="Cambria Math"/>
                      </a:rPr>
                      <m:t>, </m:t>
                    </m:r>
                    <m:r>
                      <a:rPr lang="en-US" sz="2800" b="0" i="1" smtClean="0">
                        <a:latin typeface="Cambria Math"/>
                      </a:rPr>
                      <m:t>𝜌</m:t>
                    </m:r>
                  </m:oMath>
                </a14:m>
                <a:endParaRPr lang="en-US" sz="2800" dirty="0"/>
              </a:p>
              <a:p>
                <a:endParaRPr lang="en-US" sz="2800" dirty="0" smtClean="0"/>
              </a:p>
              <a:p>
                <a:r>
                  <a:rPr lang="en-US" sz="2800" i="1" dirty="0" smtClean="0"/>
                  <a:t>Exemplar-Based</a:t>
                </a:r>
                <a:r>
                  <a:rPr lang="en-US" sz="2800" dirty="0" smtClean="0"/>
                  <a:t> scheme</a:t>
                </a:r>
                <a:endParaRPr lang="en-US" sz="2800" i="1" dirty="0" smtClean="0"/>
              </a:p>
              <a:p>
                <a:endParaRPr lang="en-US" sz="2800" dirty="0"/>
              </a:p>
              <a:p>
                <a:r>
                  <a:rPr lang="en-US" sz="2800" dirty="0" smtClean="0"/>
                  <a:t>Select values along exemplar-based vectors, pair up with node-based indices.</a:t>
                </a:r>
              </a:p>
              <a:p>
                <a:endParaRPr lang="en-US" sz="2800" dirty="0"/>
              </a:p>
              <a:p>
                <a:r>
                  <a:rPr lang="en-US" sz="2800" dirty="0" smtClean="0"/>
                  <a:t>Update according to equations.</a:t>
                </a:r>
              </a:p>
              <a:p>
                <a:endParaRPr lang="en-US" sz="2800" dirty="0"/>
              </a:p>
              <a:p>
                <a:r>
                  <a:rPr lang="en-US" sz="2800" i="1" dirty="0" smtClean="0"/>
                  <a:t>Node-Based</a:t>
                </a:r>
                <a:r>
                  <a:rPr lang="en-US" sz="2800" dirty="0" smtClean="0"/>
                  <a:t> scheme</a:t>
                </a:r>
                <a:endParaRPr lang="en-US" sz="2800" dirty="0"/>
              </a:p>
            </p:txBody>
          </p:sp>
        </mc:Choice>
        <mc:Fallback xmlns="">
          <p:sp>
            <p:nvSpPr>
              <p:cNvPr id="7" name="TextBox 6"/>
              <p:cNvSpPr txBox="1">
                <a:spLocks noRot="1" noChangeAspect="1" noMove="1" noResize="1" noEditPoints="1" noAdjustHandles="1" noChangeArrowheads="1" noChangeShapeType="1" noTextEdit="1"/>
              </p:cNvSpPr>
              <p:nvPr/>
            </p:nvSpPr>
            <p:spPr>
              <a:xfrm>
                <a:off x="1930400" y="2095500"/>
                <a:ext cx="6159500" cy="4401205"/>
              </a:xfrm>
              <a:prstGeom prst="rect">
                <a:avLst/>
              </a:prstGeom>
              <a:blipFill rotWithShape="1">
                <a:blip r:embed="rId2"/>
                <a:stretch>
                  <a:fillRect l="-2079" t="-1247" r="-891" b="-3047"/>
                </a:stretch>
              </a:blipFill>
            </p:spPr>
            <p:txBody>
              <a:bodyPr/>
              <a:lstStyle/>
              <a:p>
                <a:r>
                  <a:rPr lang="en-US">
                    <a:noFill/>
                  </a:rPr>
                  <a:t> </a:t>
                </a:r>
              </a:p>
            </p:txBody>
          </p:sp>
        </mc:Fallback>
      </mc:AlternateContent>
    </p:spTree>
    <p:extLst>
      <p:ext uri="{BB962C8B-B14F-4D97-AF65-F5344CB8AC3E}">
        <p14:creationId xmlns:p14="http://schemas.microsoft.com/office/powerpoint/2010/main" val="3350782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071563"/>
            <a:ext cx="8229600" cy="858837"/>
          </a:xfrm>
        </p:spPr>
        <p:txBody>
          <a:bodyPr>
            <a:normAutofit/>
          </a:bodyPr>
          <a:lstStyle/>
          <a:p>
            <a:pPr eaLnBrk="1" hangingPunct="1"/>
            <a:r>
              <a:rPr lang="en-US" dirty="0" smtClean="0">
                <a:solidFill>
                  <a:schemeClr val="accent2">
                    <a:lumMod val="75000"/>
                  </a:schemeClr>
                </a:solidFill>
                <a:latin typeface="Calibri" charset="0"/>
                <a:ea typeface="MS PGothic" charset="0"/>
              </a:rPr>
              <a:t>Parallelization Scheme [Step 2]</a:t>
            </a:r>
            <a:endParaRPr lang="en-US" dirty="0">
              <a:solidFill>
                <a:schemeClr val="accent2">
                  <a:lumMod val="75000"/>
                </a:schemeClr>
              </a:solidFill>
              <a:latin typeface="Calibri" charset="0"/>
              <a:ea typeface="MS PGothic" charset="0"/>
            </a:endParaRPr>
          </a:p>
        </p:txBody>
      </p:sp>
      <p:sp>
        <p:nvSpPr>
          <p:cNvPr id="16" name="Slide Number Placeholder 15"/>
          <p:cNvSpPr>
            <a:spLocks noGrp="1"/>
          </p:cNvSpPr>
          <p:nvPr>
            <p:ph type="sldNum" sz="quarter" idx="12"/>
          </p:nvPr>
        </p:nvSpPr>
        <p:spPr/>
        <p:txBody>
          <a:bodyPr>
            <a:normAutofit/>
          </a:bodyPr>
          <a:lstStyle/>
          <a:p>
            <a:fld id="{89C7DFD6-7F6F-9F47-9D2F-CA1624647C8D}" type="slidenum">
              <a:rPr lang="en-US" smtClean="0"/>
              <a:pPr/>
              <a:t>14</a:t>
            </a:fld>
            <a:endParaRPr lang="en-US"/>
          </a:p>
        </p:txBody>
      </p:sp>
      <p:sp>
        <p:nvSpPr>
          <p:cNvPr id="2" name="TextBox 1"/>
          <p:cNvSpPr txBox="1"/>
          <p:nvPr/>
        </p:nvSpPr>
        <p:spPr>
          <a:xfrm>
            <a:off x="165100" y="2095500"/>
            <a:ext cx="1765300" cy="4401205"/>
          </a:xfrm>
          <a:prstGeom prst="rect">
            <a:avLst/>
          </a:prstGeom>
          <a:noFill/>
        </p:spPr>
        <p:txBody>
          <a:bodyPr wrap="square" rtlCol="0">
            <a:spAutoFit/>
          </a:bodyPr>
          <a:lstStyle/>
          <a:p>
            <a:pPr algn="r"/>
            <a:r>
              <a:rPr lang="en-US" sz="2800" b="1" dirty="0" smtClean="0"/>
              <a:t>[Step 2]</a:t>
            </a:r>
          </a:p>
          <a:p>
            <a:pPr algn="r"/>
            <a:endParaRPr lang="en-US" sz="2800" b="1" dirty="0" smtClean="0"/>
          </a:p>
          <a:p>
            <a:pPr algn="r"/>
            <a:r>
              <a:rPr lang="en-US" sz="2800" b="1" dirty="0" smtClean="0"/>
              <a:t>[Input]</a:t>
            </a:r>
          </a:p>
          <a:p>
            <a:pPr algn="r"/>
            <a:endParaRPr lang="en-US" sz="2800" b="1" dirty="0"/>
          </a:p>
          <a:p>
            <a:pPr algn="r"/>
            <a:r>
              <a:rPr lang="en-US" sz="2800" b="1" dirty="0" smtClean="0"/>
              <a:t>[Map]</a:t>
            </a:r>
          </a:p>
          <a:p>
            <a:pPr algn="r"/>
            <a:endParaRPr lang="en-US" sz="2800" b="1" dirty="0"/>
          </a:p>
          <a:p>
            <a:pPr algn="r"/>
            <a:endParaRPr lang="en-US" sz="2800" b="1" dirty="0" smtClean="0"/>
          </a:p>
          <a:p>
            <a:pPr algn="r"/>
            <a:r>
              <a:rPr lang="en-US" sz="2800" b="1" dirty="0" smtClean="0"/>
              <a:t>[Reduce]</a:t>
            </a:r>
          </a:p>
          <a:p>
            <a:pPr algn="r"/>
            <a:endParaRPr lang="en-US" sz="2800" b="1" dirty="0"/>
          </a:p>
          <a:p>
            <a:pPr algn="r"/>
            <a:r>
              <a:rPr lang="en-US" sz="2800" b="1" dirty="0" smtClean="0"/>
              <a:t>[Output]</a:t>
            </a:r>
          </a:p>
        </p:txBody>
      </p:sp>
      <mc:AlternateContent xmlns:mc="http://schemas.openxmlformats.org/markup-compatibility/2006" xmlns:a14="http://schemas.microsoft.com/office/drawing/2010/main">
        <mc:Choice Requires="a14">
          <p:sp>
            <p:nvSpPr>
              <p:cNvPr id="7" name="TextBox 6"/>
              <p:cNvSpPr txBox="1"/>
              <p:nvPr/>
            </p:nvSpPr>
            <p:spPr>
              <a:xfrm>
                <a:off x="1930400" y="2095500"/>
                <a:ext cx="6159500" cy="4401205"/>
              </a:xfrm>
              <a:prstGeom prst="rect">
                <a:avLst/>
              </a:prstGeom>
              <a:noFill/>
            </p:spPr>
            <p:txBody>
              <a:bodyPr wrap="square" rtlCol="0">
                <a:spAutoFit/>
              </a:bodyPr>
              <a:lstStyle/>
              <a:p>
                <a:r>
                  <a:rPr lang="en-US" sz="2800" dirty="0" smtClean="0"/>
                  <a:t>Update </a:t>
                </a:r>
                <a14:m>
                  <m:oMath xmlns:m="http://schemas.openxmlformats.org/officeDocument/2006/math">
                    <m:r>
                      <a:rPr lang="en-US" sz="2800" b="0" i="1" smtClean="0">
                        <a:latin typeface="Cambria Math"/>
                      </a:rPr>
                      <m:t>𝜙</m:t>
                    </m:r>
                    <m:r>
                      <a:rPr lang="en-US" sz="2800" b="0" i="1" smtClean="0">
                        <a:latin typeface="Cambria Math"/>
                      </a:rPr>
                      <m:t>, </m:t>
                    </m:r>
                    <m:r>
                      <a:rPr lang="en-US" sz="2800" b="0" i="1" smtClean="0">
                        <a:latin typeface="Cambria Math"/>
                      </a:rPr>
                      <m:t>𝛼</m:t>
                    </m:r>
                  </m:oMath>
                </a14:m>
                <a:endParaRPr lang="en-US" sz="2800" dirty="0"/>
              </a:p>
              <a:p>
                <a:endParaRPr lang="en-US" sz="2800" dirty="0" smtClean="0"/>
              </a:p>
              <a:p>
                <a:r>
                  <a:rPr lang="en-US" sz="2800" i="1" dirty="0" smtClean="0"/>
                  <a:t>Node-Based</a:t>
                </a:r>
                <a:r>
                  <a:rPr lang="en-US" sz="2800" dirty="0" smtClean="0"/>
                  <a:t> scheme</a:t>
                </a:r>
                <a:endParaRPr lang="en-US" sz="2800" i="1" dirty="0" smtClean="0"/>
              </a:p>
              <a:p>
                <a:endParaRPr lang="en-US" sz="2800" dirty="0"/>
              </a:p>
              <a:p>
                <a:r>
                  <a:rPr lang="en-US" sz="2800" dirty="0" smtClean="0"/>
                  <a:t>Select values along node-based vectors, pair up with exemplar-based indices.</a:t>
                </a:r>
              </a:p>
              <a:p>
                <a:endParaRPr lang="en-US" sz="2800" dirty="0"/>
              </a:p>
              <a:p>
                <a:r>
                  <a:rPr lang="en-US" sz="2800" dirty="0" smtClean="0"/>
                  <a:t>Update according to equations.</a:t>
                </a:r>
              </a:p>
              <a:p>
                <a:endParaRPr lang="en-US" sz="2800" dirty="0"/>
              </a:p>
              <a:p>
                <a:r>
                  <a:rPr lang="en-US" sz="2800" i="1" dirty="0" smtClean="0"/>
                  <a:t>Exemplar-Based</a:t>
                </a:r>
                <a:r>
                  <a:rPr lang="en-US" sz="2800" dirty="0" smtClean="0"/>
                  <a:t> scheme; iterate.</a:t>
                </a:r>
                <a:endParaRPr lang="en-US" sz="2800" dirty="0"/>
              </a:p>
            </p:txBody>
          </p:sp>
        </mc:Choice>
        <mc:Fallback xmlns="">
          <p:sp>
            <p:nvSpPr>
              <p:cNvPr id="7" name="TextBox 6"/>
              <p:cNvSpPr txBox="1">
                <a:spLocks noRot="1" noChangeAspect="1" noMove="1" noResize="1" noEditPoints="1" noAdjustHandles="1" noChangeArrowheads="1" noChangeShapeType="1" noTextEdit="1"/>
              </p:cNvSpPr>
              <p:nvPr/>
            </p:nvSpPr>
            <p:spPr>
              <a:xfrm>
                <a:off x="1930400" y="2095500"/>
                <a:ext cx="6159500" cy="4401205"/>
              </a:xfrm>
              <a:prstGeom prst="rect">
                <a:avLst/>
              </a:prstGeom>
              <a:blipFill rotWithShape="1">
                <a:blip r:embed="rId2"/>
                <a:stretch>
                  <a:fillRect l="-2079" t="-1247" b="-3047"/>
                </a:stretch>
              </a:blipFill>
            </p:spPr>
            <p:txBody>
              <a:bodyPr/>
              <a:lstStyle/>
              <a:p>
                <a:r>
                  <a:rPr lang="en-US">
                    <a:noFill/>
                  </a:rPr>
                  <a:t> </a:t>
                </a:r>
              </a:p>
            </p:txBody>
          </p:sp>
        </mc:Fallback>
      </mc:AlternateContent>
    </p:spTree>
    <p:extLst>
      <p:ext uri="{BB962C8B-B14F-4D97-AF65-F5344CB8AC3E}">
        <p14:creationId xmlns:p14="http://schemas.microsoft.com/office/powerpoint/2010/main" val="37377181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071563"/>
            <a:ext cx="8229600" cy="858837"/>
          </a:xfrm>
        </p:spPr>
        <p:txBody>
          <a:bodyPr>
            <a:normAutofit/>
          </a:bodyPr>
          <a:lstStyle/>
          <a:p>
            <a:pPr eaLnBrk="1" hangingPunct="1"/>
            <a:r>
              <a:rPr lang="en-US" dirty="0" smtClean="0">
                <a:solidFill>
                  <a:schemeClr val="accent2">
                    <a:lumMod val="75000"/>
                  </a:schemeClr>
                </a:solidFill>
                <a:latin typeface="Calibri" charset="0"/>
                <a:ea typeface="MS PGothic" charset="0"/>
              </a:rPr>
              <a:t>Parallelization Scheme [Step 3]</a:t>
            </a:r>
            <a:endParaRPr lang="en-US" dirty="0">
              <a:solidFill>
                <a:schemeClr val="accent2">
                  <a:lumMod val="75000"/>
                </a:schemeClr>
              </a:solidFill>
              <a:latin typeface="Calibri" charset="0"/>
              <a:ea typeface="MS PGothic" charset="0"/>
            </a:endParaRPr>
          </a:p>
        </p:txBody>
      </p:sp>
      <p:sp>
        <p:nvSpPr>
          <p:cNvPr id="16" name="Slide Number Placeholder 15"/>
          <p:cNvSpPr>
            <a:spLocks noGrp="1"/>
          </p:cNvSpPr>
          <p:nvPr>
            <p:ph type="sldNum" sz="quarter" idx="12"/>
          </p:nvPr>
        </p:nvSpPr>
        <p:spPr/>
        <p:txBody>
          <a:bodyPr>
            <a:normAutofit/>
          </a:bodyPr>
          <a:lstStyle/>
          <a:p>
            <a:fld id="{89C7DFD6-7F6F-9F47-9D2F-CA1624647C8D}" type="slidenum">
              <a:rPr lang="en-US" smtClean="0"/>
              <a:pPr/>
              <a:t>15</a:t>
            </a:fld>
            <a:endParaRPr lang="en-US"/>
          </a:p>
        </p:txBody>
      </p:sp>
      <p:sp>
        <p:nvSpPr>
          <p:cNvPr id="2" name="TextBox 1"/>
          <p:cNvSpPr txBox="1"/>
          <p:nvPr/>
        </p:nvSpPr>
        <p:spPr>
          <a:xfrm>
            <a:off x="165100" y="2095500"/>
            <a:ext cx="1765300" cy="4401205"/>
          </a:xfrm>
          <a:prstGeom prst="rect">
            <a:avLst/>
          </a:prstGeom>
          <a:noFill/>
        </p:spPr>
        <p:txBody>
          <a:bodyPr wrap="square" rtlCol="0">
            <a:spAutoFit/>
          </a:bodyPr>
          <a:lstStyle/>
          <a:p>
            <a:pPr algn="r"/>
            <a:r>
              <a:rPr lang="en-US" sz="2800" b="1" dirty="0" smtClean="0"/>
              <a:t>[Step 3]</a:t>
            </a:r>
          </a:p>
          <a:p>
            <a:pPr algn="r"/>
            <a:endParaRPr lang="en-US" sz="2800" b="1" dirty="0" smtClean="0"/>
          </a:p>
          <a:p>
            <a:pPr algn="r"/>
            <a:r>
              <a:rPr lang="en-US" sz="2800" b="1" dirty="0" smtClean="0"/>
              <a:t>[Input]</a:t>
            </a:r>
          </a:p>
          <a:p>
            <a:pPr algn="r"/>
            <a:endParaRPr lang="en-US" sz="2800" b="1" dirty="0"/>
          </a:p>
          <a:p>
            <a:pPr algn="r"/>
            <a:r>
              <a:rPr lang="en-US" sz="2800" b="1" dirty="0" smtClean="0"/>
              <a:t>[Map]</a:t>
            </a:r>
          </a:p>
          <a:p>
            <a:pPr algn="r"/>
            <a:endParaRPr lang="en-US" sz="2800" b="1" dirty="0"/>
          </a:p>
          <a:p>
            <a:pPr algn="r"/>
            <a:endParaRPr lang="en-US" sz="2800" b="1" dirty="0" smtClean="0"/>
          </a:p>
          <a:p>
            <a:pPr algn="r"/>
            <a:r>
              <a:rPr lang="en-US" sz="2800" b="1" dirty="0" smtClean="0"/>
              <a:t>[Reduce]</a:t>
            </a:r>
          </a:p>
          <a:p>
            <a:pPr algn="r"/>
            <a:endParaRPr lang="en-US" sz="2800" b="1" dirty="0"/>
          </a:p>
          <a:p>
            <a:pPr algn="r"/>
            <a:r>
              <a:rPr lang="en-US" sz="2800" b="1" dirty="0" smtClean="0"/>
              <a:t>[Output]</a:t>
            </a:r>
          </a:p>
        </p:txBody>
      </p:sp>
      <mc:AlternateContent xmlns:mc="http://schemas.openxmlformats.org/markup-compatibility/2006" xmlns:a14="http://schemas.microsoft.com/office/drawing/2010/main">
        <mc:Choice Requires="a14">
          <p:sp>
            <p:nvSpPr>
              <p:cNvPr id="7" name="TextBox 6"/>
              <p:cNvSpPr txBox="1"/>
              <p:nvPr/>
            </p:nvSpPr>
            <p:spPr>
              <a:xfrm>
                <a:off x="1930400" y="2095500"/>
                <a:ext cx="6159500" cy="4401205"/>
              </a:xfrm>
              <a:prstGeom prst="rect">
                <a:avLst/>
              </a:prstGeom>
              <a:noFill/>
            </p:spPr>
            <p:txBody>
              <a:bodyPr wrap="square" rtlCol="0">
                <a:spAutoFit/>
              </a:bodyPr>
              <a:lstStyle/>
              <a:p>
                <a:r>
                  <a:rPr lang="en-US" sz="2800" dirty="0" smtClean="0"/>
                  <a:t>Extract Cluster Assignments</a:t>
                </a:r>
                <a:endParaRPr lang="en-US" sz="2800" dirty="0"/>
              </a:p>
              <a:p>
                <a:endParaRPr lang="en-US" sz="2800" dirty="0" smtClean="0"/>
              </a:p>
              <a:p>
                <a:r>
                  <a:rPr lang="en-US" sz="2800" i="1" dirty="0" smtClean="0"/>
                  <a:t>Exemplar-Based</a:t>
                </a:r>
                <a:r>
                  <a:rPr lang="en-US" sz="2800" dirty="0" smtClean="0"/>
                  <a:t> scheme</a:t>
                </a:r>
                <a:endParaRPr lang="en-US" sz="2800" i="1" dirty="0" smtClean="0"/>
              </a:p>
              <a:p>
                <a:endParaRPr lang="en-US" sz="2800" dirty="0"/>
              </a:p>
              <a:p>
                <a:r>
                  <a:rPr lang="en-US" sz="2800" dirty="0" smtClean="0"/>
                  <a:t>Select diagonal entries from values along node-based vectors from</a:t>
                </a:r>
                <a:r>
                  <a:rPr lang="en-US" sz="2800" dirty="0"/>
                  <a:t> </a:t>
                </a:r>
                <a14:m>
                  <m:oMath xmlns:m="http://schemas.openxmlformats.org/officeDocument/2006/math">
                    <m:r>
                      <a:rPr lang="en-US" sz="2800" i="1">
                        <a:latin typeface="Cambria Math"/>
                      </a:rPr>
                      <m:t>𝛼</m:t>
                    </m:r>
                  </m:oMath>
                </a14:m>
                <a:r>
                  <a:rPr lang="en-US" sz="2800" dirty="0" smtClean="0"/>
                  <a:t> and </a:t>
                </a:r>
                <a14:m>
                  <m:oMath xmlns:m="http://schemas.openxmlformats.org/officeDocument/2006/math">
                    <m:r>
                      <m:rPr>
                        <m:sty m:val="p"/>
                      </m:rPr>
                      <a:rPr lang="en-US" sz="2800" b="0" i="1" smtClean="0">
                        <a:latin typeface="Cambria Math"/>
                      </a:rPr>
                      <m:t>ρ</m:t>
                    </m:r>
                  </m:oMath>
                </a14:m>
                <a:r>
                  <a:rPr lang="en-US" sz="2800" dirty="0" smtClean="0"/>
                  <a:t>.</a:t>
                </a:r>
              </a:p>
              <a:p>
                <a:endParaRPr lang="en-US" sz="2800" dirty="0"/>
              </a:p>
              <a:p>
                <a:r>
                  <a:rPr lang="en-US" sz="2800" dirty="0" smtClean="0"/>
                  <a:t>Select maximum values, as per equation.</a:t>
                </a:r>
              </a:p>
              <a:p>
                <a:endParaRPr lang="en-US" sz="2800" dirty="0"/>
              </a:p>
              <a:p>
                <a:r>
                  <a:rPr lang="en-US" sz="2800" dirty="0" smtClean="0"/>
                  <a:t>Map nodes to corresponding exemplars.</a:t>
                </a:r>
                <a:endParaRPr lang="en-US" sz="2800" dirty="0"/>
              </a:p>
            </p:txBody>
          </p:sp>
        </mc:Choice>
        <mc:Fallback xmlns="">
          <p:sp>
            <p:nvSpPr>
              <p:cNvPr id="7" name="TextBox 6"/>
              <p:cNvSpPr txBox="1">
                <a:spLocks noRot="1" noChangeAspect="1" noMove="1" noResize="1" noEditPoints="1" noAdjustHandles="1" noChangeArrowheads="1" noChangeShapeType="1" noTextEdit="1"/>
              </p:cNvSpPr>
              <p:nvPr/>
            </p:nvSpPr>
            <p:spPr>
              <a:xfrm>
                <a:off x="1930400" y="2095500"/>
                <a:ext cx="6159500" cy="4401205"/>
              </a:xfrm>
              <a:prstGeom prst="rect">
                <a:avLst/>
              </a:prstGeom>
              <a:blipFill rotWithShape="1">
                <a:blip r:embed="rId2"/>
                <a:stretch>
                  <a:fillRect l="-2079" t="-1247" r="-2079" b="-3047"/>
                </a:stretch>
              </a:blipFill>
            </p:spPr>
            <p:txBody>
              <a:bodyPr/>
              <a:lstStyle/>
              <a:p>
                <a:r>
                  <a:rPr lang="en-US">
                    <a:noFill/>
                  </a:rPr>
                  <a:t> </a:t>
                </a:r>
              </a:p>
            </p:txBody>
          </p:sp>
        </mc:Fallback>
      </mc:AlternateContent>
    </p:spTree>
    <p:extLst>
      <p:ext uri="{BB962C8B-B14F-4D97-AF65-F5344CB8AC3E}">
        <p14:creationId xmlns:p14="http://schemas.microsoft.com/office/powerpoint/2010/main" val="13165291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071563"/>
            <a:ext cx="8229600" cy="858837"/>
          </a:xfrm>
        </p:spPr>
        <p:txBody>
          <a:bodyPr>
            <a:normAutofit/>
          </a:bodyPr>
          <a:lstStyle/>
          <a:p>
            <a:pPr eaLnBrk="1" hangingPunct="1"/>
            <a:r>
              <a:rPr lang="en-US" dirty="0" smtClean="0">
                <a:solidFill>
                  <a:schemeClr val="accent2">
                    <a:lumMod val="75000"/>
                  </a:schemeClr>
                </a:solidFill>
                <a:latin typeface="Calibri" charset="0"/>
                <a:ea typeface="MS PGothic" charset="0"/>
              </a:rPr>
              <a:t>Parallelization Scheme Diagram</a:t>
            </a:r>
            <a:endParaRPr lang="en-US" dirty="0">
              <a:solidFill>
                <a:schemeClr val="accent2">
                  <a:lumMod val="75000"/>
                </a:schemeClr>
              </a:solidFill>
              <a:latin typeface="Calibri" charset="0"/>
              <a:ea typeface="MS PGothic" charset="0"/>
            </a:endParaRPr>
          </a:p>
        </p:txBody>
      </p:sp>
      <p:sp>
        <p:nvSpPr>
          <p:cNvPr id="16" name="Slide Number Placeholder 15"/>
          <p:cNvSpPr>
            <a:spLocks noGrp="1"/>
          </p:cNvSpPr>
          <p:nvPr>
            <p:ph type="sldNum" sz="quarter" idx="12"/>
          </p:nvPr>
        </p:nvSpPr>
        <p:spPr/>
        <p:txBody>
          <a:bodyPr>
            <a:normAutofit/>
          </a:bodyPr>
          <a:lstStyle/>
          <a:p>
            <a:fld id="{89C7DFD6-7F6F-9F47-9D2F-CA1624647C8D}" type="slidenum">
              <a:rPr lang="en-US" smtClean="0"/>
              <a:pPr/>
              <a:t>16</a:t>
            </a:fld>
            <a:endParaRPr lang="en-US"/>
          </a:p>
        </p:txBody>
      </p:sp>
      <p:pic>
        <p:nvPicPr>
          <p:cNvPr id="1026" name="Picture 2" descr="Z:\Miscellaneous\REU\Summer2013\Pictures\tensors.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011898" y="2011679"/>
            <a:ext cx="5031740" cy="3773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1938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6"/>
          <p:cNvSpPr>
            <a:spLocks noGrp="1"/>
          </p:cNvSpPr>
          <p:nvPr>
            <p:ph idx="1"/>
          </p:nvPr>
        </p:nvSpPr>
        <p:spPr>
          <a:xfrm>
            <a:off x="914400" y="2008173"/>
            <a:ext cx="8229600" cy="3922713"/>
          </a:xfrm>
        </p:spPr>
        <p:txBody>
          <a:bodyPr>
            <a:normAutofit/>
          </a:bodyPr>
          <a:lstStyle/>
          <a:p>
            <a:pPr eaLnBrk="1" hangingPunct="1">
              <a:spcBef>
                <a:spcPts val="0"/>
              </a:spcBef>
            </a:pPr>
            <a:r>
              <a:rPr lang="en-US" dirty="0" smtClean="0">
                <a:latin typeface="Calibri" charset="0"/>
                <a:ea typeface="MS PGothic" charset="0"/>
              </a:rPr>
              <a:t>k = Number of Iterations</a:t>
            </a:r>
          </a:p>
          <a:p>
            <a:pPr eaLnBrk="1" hangingPunct="1">
              <a:spcBef>
                <a:spcPts val="0"/>
              </a:spcBef>
            </a:pPr>
            <a:r>
              <a:rPr lang="en-US" dirty="0" smtClean="0">
                <a:latin typeface="Calibri" charset="0"/>
                <a:ea typeface="MS PGothic" charset="0"/>
              </a:rPr>
              <a:t>L = Number of Levels</a:t>
            </a:r>
          </a:p>
          <a:p>
            <a:pPr eaLnBrk="1" hangingPunct="1">
              <a:spcBef>
                <a:spcPts val="0"/>
              </a:spcBef>
            </a:pPr>
            <a:r>
              <a:rPr lang="en-US" dirty="0" smtClean="0">
                <a:latin typeface="Calibri" charset="0"/>
                <a:ea typeface="MS PGothic" charset="0"/>
              </a:rPr>
              <a:t>N = Dimensions of Matrix</a:t>
            </a:r>
          </a:p>
          <a:p>
            <a:pPr eaLnBrk="1" hangingPunct="1">
              <a:spcBef>
                <a:spcPts val="0"/>
              </a:spcBef>
            </a:pPr>
            <a:r>
              <a:rPr lang="en-US" dirty="0" smtClean="0">
                <a:latin typeface="Calibri" charset="0"/>
                <a:ea typeface="MS PGothic" charset="0"/>
              </a:rPr>
              <a:t>M = Number of Parallel Machines</a:t>
            </a:r>
            <a:endParaRPr lang="en-US" dirty="0">
              <a:latin typeface="Calibri" charset="0"/>
              <a:ea typeface="MS PGothic" charset="0"/>
            </a:endParaRPr>
          </a:p>
        </p:txBody>
      </p:sp>
      <p:sp>
        <p:nvSpPr>
          <p:cNvPr id="3" name="Slide Number Placeholder 2"/>
          <p:cNvSpPr>
            <a:spLocks noGrp="1"/>
          </p:cNvSpPr>
          <p:nvPr>
            <p:ph type="sldNum" sz="quarter" idx="12"/>
          </p:nvPr>
        </p:nvSpPr>
        <p:spPr/>
        <p:txBody>
          <a:bodyPr>
            <a:normAutofit/>
          </a:bodyPr>
          <a:lstStyle/>
          <a:p>
            <a:fld id="{89C7DFD6-7F6F-9F47-9D2F-CA1624647C8D}" type="slidenum">
              <a:rPr lang="en-US" smtClean="0"/>
              <a:pPr/>
              <a:t>17</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430552226"/>
              </p:ext>
            </p:extLst>
          </p:nvPr>
        </p:nvGraphicFramePr>
        <p:xfrm>
          <a:off x="628513" y="3742178"/>
          <a:ext cx="7320596" cy="1262241"/>
        </p:xfrm>
        <a:graphic>
          <a:graphicData uri="http://schemas.openxmlformats.org/drawingml/2006/table">
            <a:tbl>
              <a:tblPr firstRow="1" bandRow="1">
                <a:tableStyleId>{9D7B26C5-4107-4FEC-AEDC-1716B250A1EF}</a:tableStyleId>
              </a:tblPr>
              <a:tblGrid>
                <a:gridCol w="3660298"/>
                <a:gridCol w="3660298"/>
              </a:tblGrid>
              <a:tr h="511902">
                <a:tc>
                  <a:txBody>
                    <a:bodyPr/>
                    <a:lstStyle/>
                    <a:p>
                      <a:pPr algn="ctr"/>
                      <a:r>
                        <a:rPr lang="en-US" dirty="0" smtClean="0"/>
                        <a:t>AP</a:t>
                      </a:r>
                      <a:r>
                        <a:rPr lang="en-US" baseline="0" dirty="0" smtClean="0"/>
                        <a:t> </a:t>
                      </a:r>
                      <a:r>
                        <a:rPr lang="en-US" dirty="0" smtClean="0"/>
                        <a:t>Sequential</a:t>
                      </a:r>
                      <a:endParaRPr lang="en-US" dirty="0"/>
                    </a:p>
                  </a:txBody>
                  <a:tcPr anchor="ctr" anchorCtr="1">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pPr algn="ctr"/>
                      <a:r>
                        <a:rPr lang="en-US" dirty="0" smtClean="0"/>
                        <a:t>AP </a:t>
                      </a:r>
                      <a:r>
                        <a:rPr lang="en-US" dirty="0" err="1" smtClean="0"/>
                        <a:t>MapReduce</a:t>
                      </a:r>
                      <a:endParaRPr lang="en-US" dirty="0"/>
                    </a:p>
                  </a:txBody>
                  <a:tcPr anchor="ctr" anchorCtr="1">
                    <a:lnL w="12700" cap="flat" cmpd="sng" algn="ctr">
                      <a:solidFill>
                        <a:scrgbClr r="0" g="0" b="0"/>
                      </a:solidFill>
                      <a:prstDash val="solid"/>
                      <a:round/>
                      <a:headEnd type="none" w="med" len="med"/>
                      <a:tailEnd type="none" w="med" len="med"/>
                    </a:lnL>
                  </a:tcPr>
                </a:tc>
              </a:tr>
              <a:tr h="7503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Average Case : O ( k N</a:t>
                      </a:r>
                      <a:r>
                        <a:rPr lang="en-US" baseline="30000" dirty="0" smtClean="0"/>
                        <a:t>2</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Best Case : </a:t>
                      </a:r>
                      <a:r>
                        <a:rPr lang="en-US" dirty="0" smtClean="0"/>
                        <a:t>O ( k N</a:t>
                      </a:r>
                      <a:r>
                        <a:rPr lang="en-US" baseline="30000" dirty="0" smtClean="0"/>
                        <a:t>2</a:t>
                      </a:r>
                      <a:r>
                        <a:rPr lang="en-US" baseline="0" dirty="0" smtClean="0"/>
                        <a:t> ) </a:t>
                      </a:r>
                      <a:endParaRPr lang="en-US" dirty="0" smtClean="0"/>
                    </a:p>
                  </a:txBody>
                  <a:tcPr anchor="ctr" anchorCtr="1">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Average Case : O ( k N</a:t>
                      </a:r>
                      <a:r>
                        <a:rPr lang="en-US" baseline="30000" dirty="0" smtClean="0"/>
                        <a:t>2</a:t>
                      </a:r>
                      <a:r>
                        <a:rPr lang="en-US" baseline="0" dirty="0" smtClean="0"/>
                        <a:t> / 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Best Case : </a:t>
                      </a:r>
                      <a:r>
                        <a:rPr lang="en-US" dirty="0" smtClean="0"/>
                        <a:t>O ( k N</a:t>
                      </a:r>
                      <a:r>
                        <a:rPr lang="en-US" baseline="0" dirty="0" smtClean="0"/>
                        <a:t> ) </a:t>
                      </a:r>
                      <a:endParaRPr lang="en-US" dirty="0" smtClean="0"/>
                    </a:p>
                  </a:txBody>
                  <a:tcPr anchor="ctr" anchorCtr="1">
                    <a:lnL w="12700" cap="flat" cmpd="sng" algn="ctr">
                      <a:solidFill>
                        <a:scrgbClr r="0" g="0" b="0"/>
                      </a:solidFill>
                      <a:prstDash val="solid"/>
                      <a:round/>
                      <a:headEnd type="none" w="med" len="med"/>
                      <a:tailEnd type="none" w="med" len="med"/>
                    </a:lnL>
                    <a:no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989664250"/>
              </p:ext>
            </p:extLst>
          </p:nvPr>
        </p:nvGraphicFramePr>
        <p:xfrm>
          <a:off x="614850" y="5239217"/>
          <a:ext cx="7320596" cy="1262241"/>
        </p:xfrm>
        <a:graphic>
          <a:graphicData uri="http://schemas.openxmlformats.org/drawingml/2006/table">
            <a:tbl>
              <a:tblPr firstRow="1" bandRow="1">
                <a:tableStyleId>{9D7B26C5-4107-4FEC-AEDC-1716B250A1EF}</a:tableStyleId>
              </a:tblPr>
              <a:tblGrid>
                <a:gridCol w="3660298"/>
                <a:gridCol w="3660298"/>
              </a:tblGrid>
              <a:tr h="511902">
                <a:tc>
                  <a:txBody>
                    <a:bodyPr/>
                    <a:lstStyle/>
                    <a:p>
                      <a:pPr algn="ctr"/>
                      <a:r>
                        <a:rPr lang="en-US" dirty="0" smtClean="0"/>
                        <a:t>HAP</a:t>
                      </a:r>
                      <a:r>
                        <a:rPr lang="en-US" baseline="0" dirty="0" smtClean="0"/>
                        <a:t> </a:t>
                      </a:r>
                      <a:r>
                        <a:rPr lang="en-US" dirty="0" smtClean="0"/>
                        <a:t>Sequential</a:t>
                      </a:r>
                      <a:endParaRPr lang="en-US" dirty="0"/>
                    </a:p>
                  </a:txBody>
                  <a:tcPr anchor="ctr" anchorCtr="1">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pPr algn="ctr"/>
                      <a:r>
                        <a:rPr lang="en-US" dirty="0" smtClean="0"/>
                        <a:t>HAP </a:t>
                      </a:r>
                      <a:r>
                        <a:rPr lang="en-US" dirty="0" err="1" smtClean="0"/>
                        <a:t>MapReduce</a:t>
                      </a:r>
                      <a:endParaRPr lang="en-US" dirty="0"/>
                    </a:p>
                  </a:txBody>
                  <a:tcPr anchor="ctr" anchorCtr="1">
                    <a:lnL w="12700" cap="flat" cmpd="sng" algn="ctr">
                      <a:solidFill>
                        <a:scrgbClr r="0" g="0" b="0"/>
                      </a:solidFill>
                      <a:prstDash val="solid"/>
                      <a:round/>
                      <a:headEnd type="none" w="med" len="med"/>
                      <a:tailEnd type="none" w="med" len="med"/>
                    </a:lnL>
                  </a:tcPr>
                </a:tc>
              </a:tr>
              <a:tr h="7503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Average Case : O ( k L N</a:t>
                      </a:r>
                      <a:r>
                        <a:rPr lang="en-US" baseline="30000" dirty="0" smtClean="0"/>
                        <a:t>2</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Best Case : </a:t>
                      </a:r>
                      <a:r>
                        <a:rPr lang="en-US" dirty="0" smtClean="0"/>
                        <a:t>O ( k L N</a:t>
                      </a:r>
                      <a:r>
                        <a:rPr lang="en-US" baseline="30000" dirty="0" smtClean="0"/>
                        <a:t>2</a:t>
                      </a:r>
                      <a:r>
                        <a:rPr lang="en-US" baseline="0" dirty="0" smtClean="0"/>
                        <a:t> ) </a:t>
                      </a:r>
                      <a:endParaRPr lang="en-US" dirty="0" smtClean="0"/>
                    </a:p>
                  </a:txBody>
                  <a:tcPr anchor="ctr" anchorCtr="1">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Average Case : O ( k L N</a:t>
                      </a:r>
                      <a:r>
                        <a:rPr lang="en-US" baseline="30000" dirty="0" smtClean="0"/>
                        <a:t>2</a:t>
                      </a:r>
                      <a:r>
                        <a:rPr lang="en-US" baseline="0" dirty="0" smtClean="0"/>
                        <a:t> / 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Best Case : </a:t>
                      </a:r>
                      <a:r>
                        <a:rPr lang="en-US" dirty="0" smtClean="0"/>
                        <a:t>O ( k N</a:t>
                      </a:r>
                      <a:r>
                        <a:rPr lang="en-US" baseline="0" dirty="0" smtClean="0"/>
                        <a:t> ) </a:t>
                      </a:r>
                      <a:endParaRPr lang="en-US" dirty="0" smtClean="0"/>
                    </a:p>
                  </a:txBody>
                  <a:tcPr anchor="ctr" anchorCtr="1">
                    <a:lnL w="12700" cap="flat" cmpd="sng" algn="ctr">
                      <a:solidFill>
                        <a:scrgbClr r="0" g="0" b="0"/>
                      </a:solidFill>
                      <a:prstDash val="solid"/>
                      <a:round/>
                      <a:headEnd type="none" w="med" len="med"/>
                      <a:tailEnd type="none" w="med" len="med"/>
                    </a:lnL>
                    <a:noFill/>
                  </a:tcPr>
                </a:tc>
              </a:tr>
            </a:tbl>
          </a:graphicData>
        </a:graphic>
      </p:graphicFrame>
      <p:sp>
        <p:nvSpPr>
          <p:cNvPr id="8" name="Title 5"/>
          <p:cNvSpPr txBox="1">
            <a:spLocks/>
          </p:cNvSpPr>
          <p:nvPr/>
        </p:nvSpPr>
        <p:spPr>
          <a:xfrm>
            <a:off x="457200" y="1071563"/>
            <a:ext cx="8229600" cy="858837"/>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fontAlgn="auto">
              <a:spcAft>
                <a:spcPts val="0"/>
              </a:spcAft>
            </a:pPr>
            <a:r>
              <a:rPr lang="en-US" dirty="0" smtClean="0">
                <a:solidFill>
                  <a:schemeClr val="accent2">
                    <a:lumMod val="75000"/>
                  </a:schemeClr>
                </a:solidFill>
                <a:latin typeface="Calibri" charset="0"/>
                <a:ea typeface="MS PGothic" charset="0"/>
              </a:rPr>
              <a:t>Complexity</a:t>
            </a:r>
            <a:endParaRPr lang="en-US" dirty="0">
              <a:solidFill>
                <a:schemeClr val="accent2">
                  <a:lumMod val="75000"/>
                </a:schemeClr>
              </a:solidFill>
              <a:latin typeface="Calibri" charset="0"/>
              <a:ea typeface="MS PGothic" charset="0"/>
            </a:endParaRPr>
          </a:p>
        </p:txBody>
      </p:sp>
    </p:spTree>
    <p:extLst>
      <p:ext uri="{BB962C8B-B14F-4D97-AF65-F5344CB8AC3E}">
        <p14:creationId xmlns:p14="http://schemas.microsoft.com/office/powerpoint/2010/main" val="17013126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71563"/>
            <a:ext cx="8229600" cy="858837"/>
          </a:xfrm>
        </p:spPr>
        <p:txBody>
          <a:bodyPr>
            <a:normAutofit/>
          </a:bodyPr>
          <a:lstStyle/>
          <a:p>
            <a:pPr eaLnBrk="1" hangingPunct="1"/>
            <a:r>
              <a:rPr lang="en-US" dirty="0" smtClean="0">
                <a:solidFill>
                  <a:schemeClr val="accent2">
                    <a:lumMod val="75000"/>
                  </a:schemeClr>
                </a:solidFill>
                <a:latin typeface="Calibri" charset="0"/>
                <a:ea typeface="MS PGothic" charset="0"/>
              </a:rPr>
              <a:t>Experiments</a:t>
            </a:r>
            <a:endParaRPr lang="en-US" dirty="0">
              <a:solidFill>
                <a:schemeClr val="accent2">
                  <a:lumMod val="75000"/>
                </a:schemeClr>
              </a:solidFill>
              <a:latin typeface="Calibri" charset="0"/>
              <a:ea typeface="MS PGothic" charset="0"/>
            </a:endParaRPr>
          </a:p>
        </p:txBody>
      </p:sp>
      <p:sp>
        <p:nvSpPr>
          <p:cNvPr id="3" name="Slide Number Placeholder 2"/>
          <p:cNvSpPr>
            <a:spLocks noGrp="1"/>
          </p:cNvSpPr>
          <p:nvPr>
            <p:ph type="sldNum" sz="quarter" idx="12"/>
          </p:nvPr>
        </p:nvSpPr>
        <p:spPr/>
        <p:txBody>
          <a:bodyPr>
            <a:normAutofit/>
          </a:bodyPr>
          <a:lstStyle/>
          <a:p>
            <a:fld id="{89C7DFD6-7F6F-9F47-9D2F-CA1624647C8D}" type="slidenum">
              <a:rPr lang="en-US" smtClean="0"/>
              <a:pPr/>
              <a:t>18</a:t>
            </a:fld>
            <a:endParaRPr lang="en-US"/>
          </a:p>
        </p:txBody>
      </p:sp>
      <p:sp>
        <p:nvSpPr>
          <p:cNvPr id="14" name="Content Placeholder 8"/>
          <p:cNvSpPr txBox="1">
            <a:spLocks/>
          </p:cNvSpPr>
          <p:nvPr/>
        </p:nvSpPr>
        <p:spPr>
          <a:xfrm>
            <a:off x="457200" y="1992313"/>
            <a:ext cx="8229600" cy="4525962"/>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sz="2000" dirty="0" smtClean="0">
                <a:latin typeface="Calibri" charset="0"/>
                <a:ea typeface="MS PGothic" charset="0"/>
              </a:rPr>
              <a:t>Images</a:t>
            </a:r>
          </a:p>
          <a:p>
            <a:pPr lvl="1"/>
            <a:r>
              <a:rPr lang="en-US" sz="1800" dirty="0" smtClean="0">
                <a:latin typeface="Calibri" charset="0"/>
                <a:ea typeface="MS PGothic" charset="0"/>
              </a:rPr>
              <a:t>Mandrill (128x128</a:t>
            </a:r>
            <a:r>
              <a:rPr lang="en-US" sz="1800" dirty="0">
                <a:latin typeface="Calibri" charset="0"/>
                <a:ea typeface="MS PGothic" charset="0"/>
              </a:rPr>
              <a:t>) = 16,384 </a:t>
            </a:r>
            <a:r>
              <a:rPr lang="en-US" sz="1800" dirty="0" smtClean="0">
                <a:latin typeface="Calibri" charset="0"/>
                <a:ea typeface="MS PGothic" charset="0"/>
              </a:rPr>
              <a:t>points</a:t>
            </a:r>
          </a:p>
          <a:p>
            <a:pPr lvl="1"/>
            <a:r>
              <a:rPr lang="en-US" sz="1800" dirty="0" smtClean="0">
                <a:latin typeface="Calibri" charset="0"/>
                <a:ea typeface="MS PGothic" charset="0"/>
              </a:rPr>
              <a:t>Buttons (120x100)  = 12,000 points</a:t>
            </a:r>
          </a:p>
          <a:p>
            <a:r>
              <a:rPr lang="en-US" sz="2000" dirty="0" smtClean="0">
                <a:latin typeface="Calibri" charset="0"/>
                <a:ea typeface="MS PGothic" charset="0"/>
              </a:rPr>
              <a:t>Text</a:t>
            </a:r>
          </a:p>
          <a:p>
            <a:pPr lvl="1"/>
            <a:r>
              <a:rPr lang="en-US" sz="1800" dirty="0" smtClean="0">
                <a:latin typeface="Calibri" charset="0"/>
                <a:ea typeface="MS PGothic" charset="0"/>
              </a:rPr>
              <a:t>Newspaper Articles</a:t>
            </a:r>
          </a:p>
          <a:p>
            <a:r>
              <a:rPr lang="en-US" sz="2000" dirty="0" smtClean="0">
                <a:latin typeface="Calibri" charset="0"/>
                <a:ea typeface="MS PGothic" charset="0"/>
              </a:rPr>
              <a:t>Synthetic Data</a:t>
            </a:r>
          </a:p>
          <a:p>
            <a:pPr lvl="1"/>
            <a:r>
              <a:rPr lang="en-US" sz="1800" dirty="0" smtClean="0">
                <a:latin typeface="Calibri" charset="0"/>
                <a:ea typeface="MS PGothic" charset="0"/>
              </a:rPr>
              <a:t>Shapes (788)</a:t>
            </a:r>
          </a:p>
          <a:p>
            <a:pPr lvl="1"/>
            <a:r>
              <a:rPr lang="en-US" sz="1800" dirty="0" smtClean="0">
                <a:latin typeface="Calibri" charset="0"/>
                <a:ea typeface="MS PGothic" charset="0"/>
              </a:rPr>
              <a:t>4 sets from Gaussian Distribution (2,000)</a:t>
            </a:r>
          </a:p>
          <a:p>
            <a:pPr lvl="1"/>
            <a:endParaRPr lang="en-US" sz="1800" dirty="0">
              <a:latin typeface="Calibri" charset="0"/>
              <a:ea typeface="MS PGothic" charset="0"/>
            </a:endParaRPr>
          </a:p>
        </p:txBody>
      </p:sp>
      <p:pic>
        <p:nvPicPr>
          <p:cNvPr id="4" name="Picture 2" descr="C:\Users\drose2010\Dropbox\Personal\REU\Presentations\Pictures\baboon.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536044" y="1771650"/>
            <a:ext cx="17907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Z:\Miscellaneous\REU\Summer2013\Presentations\Pictures\MATLAB_Aggregation.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45404" y="3948157"/>
            <a:ext cx="3281339" cy="2461004"/>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 name="Picture 2" descr="Z:\Miscellaneous\REU\Summer2013\Presentations\Pictures\Amazon AWS.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95362" y="5310200"/>
            <a:ext cx="2528887" cy="93316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Z:\Miscellaneous\REU\Summer2013\Presentations\Pictures\Buttons.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889500" y="1992313"/>
            <a:ext cx="9144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6107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36563"/>
            <a:ext cx="8229600" cy="858837"/>
          </a:xfrm>
        </p:spPr>
        <p:txBody>
          <a:bodyPr>
            <a:normAutofit/>
          </a:bodyPr>
          <a:lstStyle/>
          <a:p>
            <a:pPr eaLnBrk="1" hangingPunct="1"/>
            <a:r>
              <a:rPr lang="en-US" dirty="0" smtClean="0">
                <a:solidFill>
                  <a:schemeClr val="accent2">
                    <a:lumMod val="75000"/>
                  </a:schemeClr>
                </a:solidFill>
                <a:latin typeface="Calibri" charset="0"/>
                <a:ea typeface="MS PGothic" charset="0"/>
              </a:rPr>
              <a:t>Results</a:t>
            </a:r>
            <a:endParaRPr lang="en-US" dirty="0">
              <a:solidFill>
                <a:schemeClr val="accent2">
                  <a:lumMod val="75000"/>
                </a:schemeClr>
              </a:solidFill>
              <a:latin typeface="Calibri" charset="0"/>
              <a:ea typeface="MS PGothic" charset="0"/>
            </a:endParaRPr>
          </a:p>
        </p:txBody>
      </p:sp>
      <p:sp>
        <p:nvSpPr>
          <p:cNvPr id="3" name="Slide Number Placeholder 2"/>
          <p:cNvSpPr>
            <a:spLocks noGrp="1"/>
          </p:cNvSpPr>
          <p:nvPr>
            <p:ph type="sldNum" sz="quarter" idx="12"/>
          </p:nvPr>
        </p:nvSpPr>
        <p:spPr/>
        <p:txBody>
          <a:bodyPr>
            <a:normAutofit/>
          </a:bodyPr>
          <a:lstStyle/>
          <a:p>
            <a:fld id="{89C7DFD6-7F6F-9F47-9D2F-CA1624647C8D}" type="slidenum">
              <a:rPr lang="en-US" smtClean="0"/>
              <a:pPr/>
              <a:t>19</a:t>
            </a:fld>
            <a:endParaRPr lang="en-US"/>
          </a:p>
        </p:txBody>
      </p:sp>
      <p:sp>
        <p:nvSpPr>
          <p:cNvPr id="14" name="Content Placeholder 8"/>
          <p:cNvSpPr txBox="1">
            <a:spLocks/>
          </p:cNvSpPr>
          <p:nvPr/>
        </p:nvSpPr>
        <p:spPr>
          <a:xfrm>
            <a:off x="457200" y="1992313"/>
            <a:ext cx="8229600" cy="4525962"/>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349250" lvl="1" indent="0">
              <a:buNone/>
            </a:pPr>
            <a:endParaRPr lang="en-US" sz="1800" dirty="0">
              <a:latin typeface="Calibri" charset="0"/>
              <a:ea typeface="MS PGothic"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02740" y="3745468"/>
            <a:ext cx="2311906" cy="1828799"/>
          </a:xfrm>
          <a:prstGeom prst="rect">
            <a:avLst/>
          </a:prstGeom>
          <a:solidFill>
            <a:srgbClr val="000000">
              <a:shade val="95000"/>
            </a:srgbClr>
          </a:solidFill>
          <a:ln w="19050" cap="sq">
            <a:solidFill>
              <a:srgbClr val="000000"/>
            </a:solidFill>
            <a:miter lim="800000"/>
          </a:ln>
          <a:effectLst>
            <a:outerShdw blurRad="254000" dist="190500" dir="2700000" sy="90000" algn="bl" rotWithShape="0">
              <a:srgbClr val="000000">
                <a:alpha val="40000"/>
              </a:srgbClr>
            </a:outerShdw>
          </a:effectLst>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01110" y="3745468"/>
            <a:ext cx="2311906" cy="1828800"/>
          </a:xfrm>
          <a:prstGeom prst="rect">
            <a:avLst/>
          </a:prstGeom>
          <a:solidFill>
            <a:srgbClr val="000000">
              <a:shade val="95000"/>
            </a:srgbClr>
          </a:solidFill>
          <a:ln w="19050" cap="sq">
            <a:solidFill>
              <a:srgbClr val="000000"/>
            </a:solidFill>
            <a:miter lim="800000"/>
          </a:ln>
          <a:effectLst>
            <a:outerShdw blurRad="254000" dist="190500" dir="2700000" sy="90000" algn="bl" rotWithShape="0">
              <a:srgbClr val="000000">
                <a:alpha val="40000"/>
              </a:srgbClr>
            </a:outerShdw>
          </a:effectLst>
        </p:spPr>
      </p:pic>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102740" y="1286470"/>
            <a:ext cx="2311906" cy="1828800"/>
          </a:xfrm>
          <a:prstGeom prst="rect">
            <a:avLst/>
          </a:prstGeom>
          <a:solidFill>
            <a:srgbClr val="000000">
              <a:shade val="95000"/>
            </a:srgbClr>
          </a:solidFill>
          <a:ln w="19050" cap="sq">
            <a:solidFill>
              <a:srgbClr val="000000"/>
            </a:solidFill>
            <a:miter lim="800000"/>
          </a:ln>
          <a:effectLst>
            <a:outerShdw blurRad="254000" dist="190500" dir="2700000" sy="90000" algn="bl" rotWithShape="0">
              <a:srgbClr val="000000">
                <a:alpha val="40000"/>
              </a:srgbClr>
            </a:outerShdw>
          </a:effectLst>
        </p:spPr>
      </p:pic>
      <p:pic>
        <p:nvPicPr>
          <p:cNvPr id="12" name="Picture 1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601110" y="1286470"/>
            <a:ext cx="2311906" cy="1828800"/>
          </a:xfrm>
          <a:prstGeom prst="rect">
            <a:avLst/>
          </a:prstGeom>
          <a:solidFill>
            <a:srgbClr val="000000">
              <a:shade val="95000"/>
            </a:srgbClr>
          </a:solidFill>
          <a:ln w="19050" cap="sq">
            <a:solidFill>
              <a:srgbClr val="000000"/>
            </a:solidFill>
            <a:miter lim="800000"/>
          </a:ln>
          <a:effectLst>
            <a:outerShdw blurRad="254000" dist="190500" dir="2700000" sy="90000" algn="bl" rotWithShape="0">
              <a:srgbClr val="000000">
                <a:alpha val="40000"/>
              </a:srgbClr>
            </a:outerShdw>
          </a:effectLst>
        </p:spPr>
      </p:pic>
      <p:sp>
        <p:nvSpPr>
          <p:cNvPr id="26" name="TextBox 25"/>
          <p:cNvSpPr txBox="1"/>
          <p:nvPr/>
        </p:nvSpPr>
        <p:spPr>
          <a:xfrm>
            <a:off x="1508173" y="3203138"/>
            <a:ext cx="2497775" cy="369332"/>
          </a:xfrm>
          <a:prstGeom prst="rect">
            <a:avLst/>
          </a:prstGeom>
          <a:noFill/>
        </p:spPr>
        <p:txBody>
          <a:bodyPr wrap="square" rtlCol="0">
            <a:spAutoFit/>
          </a:bodyPr>
          <a:lstStyle/>
          <a:p>
            <a:pPr algn="ctr"/>
            <a:r>
              <a:rPr lang="en-US" dirty="0" smtClean="0"/>
              <a:t>Fig 1: 51 clusters</a:t>
            </a:r>
            <a:endParaRPr lang="en-US" dirty="0"/>
          </a:p>
        </p:txBody>
      </p:sp>
      <p:sp>
        <p:nvSpPr>
          <p:cNvPr id="27" name="TextBox 26"/>
          <p:cNvSpPr txBox="1"/>
          <p:nvPr/>
        </p:nvSpPr>
        <p:spPr>
          <a:xfrm>
            <a:off x="4970239" y="3203138"/>
            <a:ext cx="2576904" cy="369332"/>
          </a:xfrm>
          <a:prstGeom prst="rect">
            <a:avLst/>
          </a:prstGeom>
          <a:noFill/>
        </p:spPr>
        <p:txBody>
          <a:bodyPr wrap="square" rtlCol="0">
            <a:spAutoFit/>
          </a:bodyPr>
          <a:lstStyle/>
          <a:p>
            <a:pPr algn="ctr"/>
            <a:r>
              <a:rPr lang="en-US" dirty="0" smtClean="0"/>
              <a:t>Fig 2: 13 clusters</a:t>
            </a:r>
            <a:endParaRPr lang="en-US" dirty="0"/>
          </a:p>
        </p:txBody>
      </p:sp>
      <p:sp>
        <p:nvSpPr>
          <p:cNvPr id="28" name="TextBox 27"/>
          <p:cNvSpPr txBox="1"/>
          <p:nvPr/>
        </p:nvSpPr>
        <p:spPr>
          <a:xfrm>
            <a:off x="1255267" y="5666476"/>
            <a:ext cx="3003591" cy="369332"/>
          </a:xfrm>
          <a:prstGeom prst="rect">
            <a:avLst/>
          </a:prstGeom>
          <a:noFill/>
        </p:spPr>
        <p:txBody>
          <a:bodyPr wrap="square" rtlCol="0">
            <a:spAutoFit/>
          </a:bodyPr>
          <a:lstStyle/>
          <a:p>
            <a:pPr algn="ctr"/>
            <a:r>
              <a:rPr lang="en-US" dirty="0" smtClean="0"/>
              <a:t>Fig 3: 8 clusters</a:t>
            </a:r>
            <a:endParaRPr lang="en-US" dirty="0"/>
          </a:p>
        </p:txBody>
      </p:sp>
      <p:sp>
        <p:nvSpPr>
          <p:cNvPr id="29" name="TextBox 28"/>
          <p:cNvSpPr txBox="1"/>
          <p:nvPr/>
        </p:nvSpPr>
        <p:spPr>
          <a:xfrm>
            <a:off x="4708983" y="5666476"/>
            <a:ext cx="3099419" cy="369332"/>
          </a:xfrm>
          <a:prstGeom prst="rect">
            <a:avLst/>
          </a:prstGeom>
          <a:noFill/>
        </p:spPr>
        <p:txBody>
          <a:bodyPr wrap="square" rtlCol="0">
            <a:spAutoFit/>
          </a:bodyPr>
          <a:lstStyle/>
          <a:p>
            <a:pPr algn="ctr"/>
            <a:r>
              <a:rPr lang="en-US" dirty="0" smtClean="0"/>
              <a:t>Fig 4: 5 clusters</a:t>
            </a:r>
            <a:endParaRPr lang="en-US" dirty="0"/>
          </a:p>
        </p:txBody>
      </p:sp>
      <p:sp>
        <p:nvSpPr>
          <p:cNvPr id="7" name="TextBox 6"/>
          <p:cNvSpPr txBox="1"/>
          <p:nvPr/>
        </p:nvSpPr>
        <p:spPr>
          <a:xfrm>
            <a:off x="1255267" y="6236482"/>
            <a:ext cx="6633466" cy="369332"/>
          </a:xfrm>
          <a:prstGeom prst="rect">
            <a:avLst/>
          </a:prstGeom>
          <a:noFill/>
        </p:spPr>
        <p:txBody>
          <a:bodyPr wrap="square" rtlCol="0">
            <a:spAutoFit/>
          </a:bodyPr>
          <a:lstStyle/>
          <a:p>
            <a:pPr algn="ctr"/>
            <a:r>
              <a:rPr lang="en-US" b="1" dirty="0" smtClean="0"/>
              <a:t>Clustering within each level of the output hierarchy.</a:t>
            </a:r>
            <a:endParaRPr lang="en-US" b="1" dirty="0"/>
          </a:p>
        </p:txBody>
      </p:sp>
    </p:spTree>
    <p:extLst>
      <p:ext uri="{BB962C8B-B14F-4D97-AF65-F5344CB8AC3E}">
        <p14:creationId xmlns:p14="http://schemas.microsoft.com/office/powerpoint/2010/main" val="5192313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5"/>
          <p:cNvSpPr>
            <a:spLocks noGrp="1"/>
          </p:cNvSpPr>
          <p:nvPr>
            <p:ph type="title"/>
          </p:nvPr>
        </p:nvSpPr>
        <p:spPr>
          <a:xfrm>
            <a:off x="457200" y="1071563"/>
            <a:ext cx="8229600" cy="858837"/>
          </a:xfrm>
        </p:spPr>
        <p:txBody>
          <a:bodyPr>
            <a:normAutofit fontScale="90000"/>
          </a:bodyPr>
          <a:lstStyle/>
          <a:p>
            <a:pPr eaLnBrk="1" hangingPunct="1"/>
            <a:r>
              <a:rPr lang="en-US" sz="5400" dirty="0" smtClean="0">
                <a:solidFill>
                  <a:schemeClr val="accent2">
                    <a:lumMod val="75000"/>
                  </a:schemeClr>
                </a:solidFill>
                <a:latin typeface="Calibri" charset="0"/>
                <a:ea typeface="MS PGothic" charset="0"/>
              </a:rPr>
              <a:t>Project Goal</a:t>
            </a:r>
            <a:endParaRPr lang="en-US" sz="5400" dirty="0">
              <a:solidFill>
                <a:schemeClr val="accent2">
                  <a:lumMod val="75000"/>
                </a:schemeClr>
              </a:solidFill>
              <a:latin typeface="Calibri" charset="0"/>
              <a:ea typeface="MS PGothic" charset="0"/>
            </a:endParaRPr>
          </a:p>
        </p:txBody>
      </p:sp>
      <p:sp>
        <p:nvSpPr>
          <p:cNvPr id="3076" name="Content Placeholder 6"/>
          <p:cNvSpPr>
            <a:spLocks noGrp="1"/>
          </p:cNvSpPr>
          <p:nvPr>
            <p:ph idx="1"/>
          </p:nvPr>
        </p:nvSpPr>
        <p:spPr>
          <a:xfrm>
            <a:off x="457200" y="2203450"/>
            <a:ext cx="7772400" cy="3922713"/>
          </a:xfrm>
        </p:spPr>
        <p:txBody>
          <a:bodyPr>
            <a:normAutofit/>
          </a:bodyPr>
          <a:lstStyle/>
          <a:p>
            <a:pPr marL="0" indent="0" algn="ctr" eaLnBrk="1" hangingPunct="1">
              <a:lnSpc>
                <a:spcPct val="150000"/>
              </a:lnSpc>
              <a:buFont typeface="Arial" charset="0"/>
              <a:buNone/>
            </a:pPr>
            <a:r>
              <a:rPr lang="en-US" sz="3000" dirty="0">
                <a:latin typeface="Calibri" charset="0"/>
                <a:ea typeface="MS PGothic" charset="0"/>
              </a:rPr>
              <a:t>To develop a </a:t>
            </a:r>
            <a:r>
              <a:rPr lang="en-US" sz="3000" dirty="0" smtClean="0">
                <a:latin typeface="Calibri" charset="0"/>
                <a:ea typeface="MS PGothic" charset="0"/>
              </a:rPr>
              <a:t>robust data mining framework </a:t>
            </a:r>
          </a:p>
          <a:p>
            <a:pPr marL="0" indent="0" algn="ctr" eaLnBrk="1" hangingPunct="1">
              <a:lnSpc>
                <a:spcPct val="150000"/>
              </a:lnSpc>
              <a:buFont typeface="Arial" charset="0"/>
              <a:buNone/>
            </a:pPr>
            <a:r>
              <a:rPr lang="en-US" sz="3000" dirty="0" smtClean="0">
                <a:latin typeface="Calibri" charset="0"/>
                <a:ea typeface="MS PGothic" charset="0"/>
              </a:rPr>
              <a:t>in </a:t>
            </a:r>
            <a:r>
              <a:rPr lang="en-US" sz="3000" dirty="0">
                <a:latin typeface="Calibri" charset="0"/>
                <a:ea typeface="MS PGothic" charset="0"/>
              </a:rPr>
              <a:t>a cloud-computing environment capable of processing massive quantities of </a:t>
            </a:r>
            <a:r>
              <a:rPr lang="en-US" sz="3000" dirty="0" smtClean="0">
                <a:latin typeface="Calibri" charset="0"/>
                <a:ea typeface="MS PGothic" charset="0"/>
              </a:rPr>
              <a:t>information for </a:t>
            </a:r>
            <a:r>
              <a:rPr lang="en-US" sz="3000" dirty="0">
                <a:latin typeface="Calibri" charset="0"/>
                <a:ea typeface="MS PGothic" charset="0"/>
              </a:rPr>
              <a:t>the extraction of actionable </a:t>
            </a:r>
            <a:r>
              <a:rPr lang="en-US" sz="3000" dirty="0" smtClean="0">
                <a:latin typeface="Calibri" charset="0"/>
                <a:ea typeface="MS PGothic" charset="0"/>
              </a:rPr>
              <a:t>intelligence </a:t>
            </a:r>
            <a:endParaRPr lang="en-US" sz="3000" dirty="0">
              <a:latin typeface="Calibri" charset="0"/>
              <a:ea typeface="MS PGothic" charset="0"/>
            </a:endParaRPr>
          </a:p>
        </p:txBody>
      </p:sp>
      <p:sp>
        <p:nvSpPr>
          <p:cNvPr id="3" name="Slide Number Placeholder 2"/>
          <p:cNvSpPr>
            <a:spLocks noGrp="1"/>
          </p:cNvSpPr>
          <p:nvPr>
            <p:ph type="sldNum" sz="quarter" idx="12"/>
          </p:nvPr>
        </p:nvSpPr>
        <p:spPr/>
        <p:txBody>
          <a:bodyPr>
            <a:normAutofit/>
          </a:bodyPr>
          <a:lstStyle/>
          <a:p>
            <a:fld id="{89C7DFD6-7F6F-9F47-9D2F-CA1624647C8D}" type="slidenum">
              <a:rPr lang="en-US" smtClean="0"/>
              <a:pPr/>
              <a:t>2</a:t>
            </a:fld>
            <a:endParaRPr lang="en-US"/>
          </a:p>
        </p:txBody>
      </p:sp>
    </p:spTree>
    <p:extLst>
      <p:ext uri="{BB962C8B-B14F-4D97-AF65-F5344CB8AC3E}">
        <p14:creationId xmlns:p14="http://schemas.microsoft.com/office/powerpoint/2010/main" val="19081137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71563"/>
            <a:ext cx="8229600" cy="858837"/>
          </a:xfrm>
        </p:spPr>
        <p:txBody>
          <a:bodyPr>
            <a:normAutofit/>
          </a:bodyPr>
          <a:lstStyle/>
          <a:p>
            <a:pPr eaLnBrk="1" hangingPunct="1"/>
            <a:r>
              <a:rPr lang="en-US" dirty="0" smtClean="0">
                <a:solidFill>
                  <a:schemeClr val="accent2">
                    <a:lumMod val="75000"/>
                  </a:schemeClr>
                </a:solidFill>
                <a:latin typeface="Calibri" charset="0"/>
                <a:ea typeface="MS PGothic" charset="0"/>
              </a:rPr>
              <a:t>Mandrill Dataset</a:t>
            </a:r>
            <a:endParaRPr lang="en-US" dirty="0">
              <a:solidFill>
                <a:schemeClr val="accent2">
                  <a:lumMod val="75000"/>
                </a:schemeClr>
              </a:solidFill>
              <a:latin typeface="Calibri" charset="0"/>
              <a:ea typeface="MS PGothic" charset="0"/>
            </a:endParaRPr>
          </a:p>
        </p:txBody>
      </p:sp>
      <p:sp>
        <p:nvSpPr>
          <p:cNvPr id="3" name="Slide Number Placeholder 2"/>
          <p:cNvSpPr>
            <a:spLocks noGrp="1"/>
          </p:cNvSpPr>
          <p:nvPr>
            <p:ph type="sldNum" sz="quarter" idx="12"/>
          </p:nvPr>
        </p:nvSpPr>
        <p:spPr/>
        <p:txBody>
          <a:bodyPr>
            <a:normAutofit/>
          </a:bodyPr>
          <a:lstStyle/>
          <a:p>
            <a:fld id="{89C7DFD6-7F6F-9F47-9D2F-CA1624647C8D}" type="slidenum">
              <a:rPr lang="en-US" smtClean="0"/>
              <a:pPr/>
              <a:t>20</a:t>
            </a:fld>
            <a:endParaRPr lang="en-US"/>
          </a:p>
        </p:txBody>
      </p:sp>
      <p:sp>
        <p:nvSpPr>
          <p:cNvPr id="14" name="Content Placeholder 8"/>
          <p:cNvSpPr txBox="1">
            <a:spLocks/>
          </p:cNvSpPr>
          <p:nvPr/>
        </p:nvSpPr>
        <p:spPr>
          <a:xfrm>
            <a:off x="457200" y="1992313"/>
            <a:ext cx="8229600" cy="4525962"/>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349250" lvl="1" indent="0">
              <a:buNone/>
            </a:pPr>
            <a:endParaRPr lang="en-US" sz="1800" dirty="0">
              <a:latin typeface="Calibri" charset="0"/>
              <a:ea typeface="MS PGothic" charset="0"/>
            </a:endParaRPr>
          </a:p>
        </p:txBody>
      </p:sp>
      <p:sp>
        <p:nvSpPr>
          <p:cNvPr id="16" name="TextBox 15"/>
          <p:cNvSpPr txBox="1"/>
          <p:nvPr/>
        </p:nvSpPr>
        <p:spPr>
          <a:xfrm>
            <a:off x="2017359" y="3745468"/>
            <a:ext cx="1580827" cy="646331"/>
          </a:xfrm>
          <a:prstGeom prst="rect">
            <a:avLst/>
          </a:prstGeom>
          <a:noFill/>
        </p:spPr>
        <p:txBody>
          <a:bodyPr wrap="square" rtlCol="0">
            <a:spAutoFit/>
          </a:bodyPr>
          <a:lstStyle/>
          <a:p>
            <a:r>
              <a:rPr lang="en-US" dirty="0" smtClean="0"/>
              <a:t>Fig 1: Original Image</a:t>
            </a:r>
            <a:endParaRPr lang="en-US" dirty="0"/>
          </a:p>
        </p:txBody>
      </p:sp>
      <p:sp>
        <p:nvSpPr>
          <p:cNvPr id="23" name="TextBox 22"/>
          <p:cNvSpPr txBox="1"/>
          <p:nvPr/>
        </p:nvSpPr>
        <p:spPr>
          <a:xfrm>
            <a:off x="4874780" y="3745468"/>
            <a:ext cx="2668233" cy="369332"/>
          </a:xfrm>
          <a:prstGeom prst="rect">
            <a:avLst/>
          </a:prstGeom>
          <a:noFill/>
        </p:spPr>
        <p:txBody>
          <a:bodyPr wrap="square" rtlCol="0">
            <a:spAutoFit/>
          </a:bodyPr>
          <a:lstStyle/>
          <a:p>
            <a:pPr algn="ctr"/>
            <a:r>
              <a:rPr lang="en-US" dirty="0" smtClean="0"/>
              <a:t>Fig 2: 15 clusters</a:t>
            </a:r>
            <a:endParaRPr lang="en-US" dirty="0"/>
          </a:p>
        </p:txBody>
      </p:sp>
      <p:sp>
        <p:nvSpPr>
          <p:cNvPr id="24" name="TextBox 23"/>
          <p:cNvSpPr txBox="1"/>
          <p:nvPr/>
        </p:nvSpPr>
        <p:spPr>
          <a:xfrm>
            <a:off x="1895440" y="6058861"/>
            <a:ext cx="1824663" cy="369332"/>
          </a:xfrm>
          <a:prstGeom prst="rect">
            <a:avLst/>
          </a:prstGeom>
          <a:noFill/>
        </p:spPr>
        <p:txBody>
          <a:bodyPr wrap="square" rtlCol="0">
            <a:spAutoFit/>
          </a:bodyPr>
          <a:lstStyle/>
          <a:p>
            <a:pPr algn="ctr"/>
            <a:r>
              <a:rPr lang="en-US" dirty="0" smtClean="0"/>
              <a:t>Fig 3: 7 clusters</a:t>
            </a:r>
            <a:endParaRPr lang="en-US" dirty="0"/>
          </a:p>
        </p:txBody>
      </p:sp>
      <p:sp>
        <p:nvSpPr>
          <p:cNvPr id="25" name="TextBox 24"/>
          <p:cNvSpPr txBox="1"/>
          <p:nvPr/>
        </p:nvSpPr>
        <p:spPr>
          <a:xfrm>
            <a:off x="5397327" y="6058861"/>
            <a:ext cx="1623137" cy="369332"/>
          </a:xfrm>
          <a:prstGeom prst="rect">
            <a:avLst/>
          </a:prstGeom>
          <a:noFill/>
        </p:spPr>
        <p:txBody>
          <a:bodyPr wrap="none" rtlCol="0">
            <a:spAutoFit/>
          </a:bodyPr>
          <a:lstStyle/>
          <a:p>
            <a:pPr algn="ctr"/>
            <a:r>
              <a:rPr lang="en-US" dirty="0" smtClean="0"/>
              <a:t>Fig 4: 6 clusters</a:t>
            </a:r>
            <a:endParaRPr lang="en-US" dirty="0"/>
          </a:p>
        </p:txBody>
      </p:sp>
      <p:pic>
        <p:nvPicPr>
          <p:cNvPr id="15" name="Picture 1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893373" y="1828800"/>
            <a:ext cx="1828800" cy="1828800"/>
          </a:xfrm>
          <a:prstGeom prst="rect">
            <a:avLst/>
          </a:prstGeom>
          <a:solidFill>
            <a:srgbClr val="000000">
              <a:shade val="95000"/>
            </a:srgbClr>
          </a:solidFill>
          <a:ln w="19050" cap="sq">
            <a:solidFill>
              <a:srgbClr val="000000"/>
            </a:solidFill>
            <a:miter lim="800000"/>
          </a:ln>
          <a:effectLst>
            <a:outerShdw blurRad="254000" dist="190500" dir="2700000" sy="90000" algn="bl" rotWithShape="0">
              <a:srgbClr val="000000">
                <a:alpha val="40000"/>
              </a:srgbClr>
            </a:outerShdw>
          </a:effectLst>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4498" y="4114800"/>
            <a:ext cx="1828800" cy="1828800"/>
          </a:xfrm>
          <a:prstGeom prst="rect">
            <a:avLst/>
          </a:prstGeom>
          <a:solidFill>
            <a:srgbClr val="000000">
              <a:shade val="95000"/>
            </a:srgbClr>
          </a:solidFill>
          <a:ln w="19050" cap="sq">
            <a:solidFill>
              <a:srgbClr val="000000"/>
            </a:solidFill>
            <a:miter lim="800000"/>
          </a:ln>
          <a:effectLst>
            <a:outerShdw blurRad="254000" dist="190500" dir="2700000" sy="90000" algn="bl" rotWithShape="0">
              <a:srgbClr val="000000">
                <a:alpha val="40000"/>
              </a:srgbClr>
            </a:outerShdw>
          </a:effectLst>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3373" y="4114800"/>
            <a:ext cx="1828800" cy="1828800"/>
          </a:xfrm>
          <a:prstGeom prst="rect">
            <a:avLst/>
          </a:prstGeom>
          <a:solidFill>
            <a:srgbClr val="000000">
              <a:shade val="95000"/>
            </a:srgbClr>
          </a:solidFill>
          <a:ln w="19050" cap="sq">
            <a:solidFill>
              <a:srgbClr val="000000"/>
            </a:solidFill>
            <a:miter lim="800000"/>
          </a:ln>
          <a:effectLst>
            <a:outerShdw blurRad="254000" dist="190500" dir="2700000" sy="90000" algn="bl" rotWithShape="0">
              <a:srgbClr val="000000">
                <a:alpha val="40000"/>
              </a:srgbClr>
            </a:outerShdw>
          </a:effectLst>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4498" y="1828800"/>
            <a:ext cx="1828800" cy="1828800"/>
          </a:xfrm>
          <a:prstGeom prst="rect">
            <a:avLst/>
          </a:prstGeom>
          <a:solidFill>
            <a:srgbClr val="000000">
              <a:shade val="95000"/>
            </a:srgbClr>
          </a:solidFill>
          <a:ln w="1905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3945902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5"/>
          <p:cNvSpPr>
            <a:spLocks noGrp="1"/>
          </p:cNvSpPr>
          <p:nvPr>
            <p:ph type="title"/>
          </p:nvPr>
        </p:nvSpPr>
        <p:spPr>
          <a:xfrm>
            <a:off x="609600" y="1223963"/>
            <a:ext cx="8229600" cy="858837"/>
          </a:xfrm>
        </p:spPr>
        <p:txBody>
          <a:bodyPr>
            <a:normAutofit/>
          </a:bodyPr>
          <a:lstStyle/>
          <a:p>
            <a:pPr eaLnBrk="1" hangingPunct="1"/>
            <a:r>
              <a:rPr lang="en-US" dirty="0" smtClean="0">
                <a:solidFill>
                  <a:schemeClr val="accent2">
                    <a:lumMod val="75000"/>
                  </a:schemeClr>
                </a:solidFill>
                <a:latin typeface="Calibri" charset="0"/>
                <a:ea typeface="MS PGothic" charset="0"/>
              </a:rPr>
              <a:t>Runtime</a:t>
            </a:r>
            <a:endParaRPr lang="en-US" dirty="0">
              <a:solidFill>
                <a:schemeClr val="accent2">
                  <a:lumMod val="75000"/>
                </a:schemeClr>
              </a:solidFill>
              <a:latin typeface="Calibri" charset="0"/>
              <a:ea typeface="MS PGothic" charset="0"/>
            </a:endParaRPr>
          </a:p>
        </p:txBody>
      </p:sp>
      <p:sp>
        <p:nvSpPr>
          <p:cNvPr id="3" name="Slide Number Placeholder 2"/>
          <p:cNvSpPr>
            <a:spLocks noGrp="1"/>
          </p:cNvSpPr>
          <p:nvPr>
            <p:ph type="sldNum" sz="quarter" idx="12"/>
          </p:nvPr>
        </p:nvSpPr>
        <p:spPr/>
        <p:txBody>
          <a:bodyPr>
            <a:normAutofit/>
          </a:bodyPr>
          <a:lstStyle/>
          <a:p>
            <a:fld id="{89C7DFD6-7F6F-9F47-9D2F-CA1624647C8D}" type="slidenum">
              <a:rPr lang="en-US" smtClean="0"/>
              <a:pPr/>
              <a:t>21</a:t>
            </a:fld>
            <a:endParaRPr lang="en-US"/>
          </a:p>
        </p:txBody>
      </p:sp>
      <p:sp>
        <p:nvSpPr>
          <p:cNvPr id="14" name="Content Placeholder 8"/>
          <p:cNvSpPr txBox="1">
            <a:spLocks/>
          </p:cNvSpPr>
          <p:nvPr/>
        </p:nvSpPr>
        <p:spPr>
          <a:xfrm>
            <a:off x="457200" y="1992313"/>
            <a:ext cx="8229600" cy="4525962"/>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endParaRPr lang="en-US" sz="1800" dirty="0" smtClean="0">
              <a:latin typeface="Calibri" charset="0"/>
              <a:ea typeface="MS PGothic" charset="0"/>
            </a:endParaRPr>
          </a:p>
          <a:p>
            <a:pPr lvl="1"/>
            <a:endParaRPr lang="en-US" sz="1800" dirty="0">
              <a:latin typeface="Calibri" charset="0"/>
              <a:ea typeface="MS PGothic" charset="0"/>
            </a:endParaRPr>
          </a:p>
        </p:txBody>
      </p:sp>
      <p:pic>
        <p:nvPicPr>
          <p:cNvPr id="12" name="Picture 11"/>
          <p:cNvPicPr>
            <a:picLocks noChangeAspect="1"/>
          </p:cNvPicPr>
          <p:nvPr/>
        </p:nvPicPr>
        <p:blipFill>
          <a:blip r:embed="rId3"/>
          <a:stretch>
            <a:fillRect/>
          </a:stretch>
        </p:blipFill>
        <p:spPr>
          <a:xfrm>
            <a:off x="293983" y="5415890"/>
            <a:ext cx="3021991" cy="1264431"/>
          </a:xfrm>
          <a:prstGeom prst="rect">
            <a:avLst/>
          </a:prstGeom>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tretch>
            <a:fillRect/>
          </a:stretch>
        </p:blipFill>
        <p:spPr bwMode="auto">
          <a:xfrm>
            <a:off x="1804979" y="1992313"/>
            <a:ext cx="5534042" cy="3919691"/>
          </a:xfrm>
          <a:prstGeom prst="rect">
            <a:avLst/>
          </a:prstGeom>
          <a:solidFill>
            <a:srgbClr val="000000">
              <a:shade val="95000"/>
            </a:srgbClr>
          </a:solidFill>
          <a:ln w="3175" cap="sq">
            <a:solidFill>
              <a:srgbClr val="000000"/>
            </a:solidFill>
            <a:miter lim="800000"/>
          </a:ln>
          <a:effectLst>
            <a:outerShdw blurRad="254000" dist="190500" dir="2700000" sy="90000" algn="bl" rotWithShape="0">
              <a:srgbClr val="000000">
                <a:alpha val="40000"/>
              </a:srgbClr>
            </a:outerShdw>
          </a:effectLst>
          <a:extLst/>
        </p:spPr>
      </p:pic>
    </p:spTree>
    <p:extLst>
      <p:ext uri="{BB962C8B-B14F-4D97-AF65-F5344CB8AC3E}">
        <p14:creationId xmlns:p14="http://schemas.microsoft.com/office/powerpoint/2010/main" val="4115809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5"/>
          <p:cNvSpPr>
            <a:spLocks noGrp="1"/>
          </p:cNvSpPr>
          <p:nvPr>
            <p:ph type="title"/>
          </p:nvPr>
        </p:nvSpPr>
        <p:spPr>
          <a:xfrm>
            <a:off x="609600" y="1223963"/>
            <a:ext cx="8229600" cy="858837"/>
          </a:xfrm>
        </p:spPr>
        <p:txBody>
          <a:bodyPr>
            <a:normAutofit/>
          </a:bodyPr>
          <a:lstStyle/>
          <a:p>
            <a:pPr eaLnBrk="1" hangingPunct="1"/>
            <a:r>
              <a:rPr lang="en-US" dirty="0" smtClean="0">
                <a:solidFill>
                  <a:schemeClr val="accent2">
                    <a:lumMod val="75000"/>
                  </a:schemeClr>
                </a:solidFill>
                <a:latin typeface="Calibri" charset="0"/>
                <a:ea typeface="MS PGothic" charset="0"/>
              </a:rPr>
              <a:t>Purity</a:t>
            </a:r>
            <a:endParaRPr lang="en-US" dirty="0">
              <a:solidFill>
                <a:schemeClr val="accent2">
                  <a:lumMod val="75000"/>
                </a:schemeClr>
              </a:solidFill>
              <a:latin typeface="Calibri" charset="0"/>
              <a:ea typeface="MS PGothic" charset="0"/>
            </a:endParaRPr>
          </a:p>
        </p:txBody>
      </p:sp>
      <p:sp>
        <p:nvSpPr>
          <p:cNvPr id="3" name="Slide Number Placeholder 2"/>
          <p:cNvSpPr>
            <a:spLocks noGrp="1"/>
          </p:cNvSpPr>
          <p:nvPr>
            <p:ph type="sldNum" sz="quarter" idx="12"/>
          </p:nvPr>
        </p:nvSpPr>
        <p:spPr/>
        <p:txBody>
          <a:bodyPr>
            <a:normAutofit/>
          </a:bodyPr>
          <a:lstStyle/>
          <a:p>
            <a:fld id="{89C7DFD6-7F6F-9F47-9D2F-CA1624647C8D}" type="slidenum">
              <a:rPr lang="en-US" smtClean="0"/>
              <a:pPr/>
              <a:t>22</a:t>
            </a:fld>
            <a:endParaRPr lang="en-US"/>
          </a:p>
        </p:txBody>
      </p:sp>
      <p:sp>
        <p:nvSpPr>
          <p:cNvPr id="14" name="Content Placeholder 8"/>
          <p:cNvSpPr txBox="1">
            <a:spLocks/>
          </p:cNvSpPr>
          <p:nvPr/>
        </p:nvSpPr>
        <p:spPr>
          <a:xfrm>
            <a:off x="457200" y="1992313"/>
            <a:ext cx="8229600" cy="4525962"/>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endParaRPr lang="en-US" sz="1800" dirty="0" smtClean="0">
              <a:latin typeface="Calibri" charset="0"/>
              <a:ea typeface="MS PGothic" charset="0"/>
            </a:endParaRPr>
          </a:p>
          <a:p>
            <a:pPr lvl="1"/>
            <a:endParaRPr lang="en-US" sz="1800" dirty="0">
              <a:latin typeface="Calibri" charset="0"/>
              <a:ea typeface="MS PGothic" charset="0"/>
            </a:endParaRPr>
          </a:p>
        </p:txBody>
      </p:sp>
      <p:pic>
        <p:nvPicPr>
          <p:cNvPr id="12" name="Picture 11"/>
          <p:cNvPicPr>
            <a:picLocks noChangeAspect="1"/>
          </p:cNvPicPr>
          <p:nvPr/>
        </p:nvPicPr>
        <p:blipFill>
          <a:blip r:embed="rId3"/>
          <a:stretch>
            <a:fillRect/>
          </a:stretch>
        </p:blipFill>
        <p:spPr>
          <a:xfrm>
            <a:off x="293983" y="5415890"/>
            <a:ext cx="3021991" cy="1264431"/>
          </a:xfrm>
          <a:prstGeom prst="rect">
            <a:avLst/>
          </a:prstGeom>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tretch>
            <a:fillRect/>
          </a:stretch>
        </p:blipFill>
        <p:spPr bwMode="auto">
          <a:xfrm>
            <a:off x="1804979" y="2158350"/>
            <a:ext cx="5534042" cy="3587616"/>
          </a:xfrm>
          <a:prstGeom prst="rect">
            <a:avLst/>
          </a:prstGeom>
          <a:solidFill>
            <a:srgbClr val="000000">
              <a:shade val="95000"/>
            </a:srgbClr>
          </a:solidFill>
          <a:ln w="3175" cap="sq">
            <a:solidFill>
              <a:srgbClr val="000000"/>
            </a:solidFill>
            <a:miter lim="800000"/>
          </a:ln>
          <a:effectLst>
            <a:outerShdw blurRad="254000" dist="190500" dir="2700000" sy="90000" algn="bl" rotWithShape="0">
              <a:srgbClr val="000000">
                <a:alpha val="40000"/>
              </a:srgbClr>
            </a:outerShdw>
          </a:effectLst>
          <a:extLst/>
        </p:spPr>
      </p:pic>
    </p:spTree>
    <p:extLst>
      <p:ext uri="{BB962C8B-B14F-4D97-AF65-F5344CB8AC3E}">
        <p14:creationId xmlns:p14="http://schemas.microsoft.com/office/powerpoint/2010/main" val="35587637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071563"/>
            <a:ext cx="8229600" cy="858837"/>
          </a:xfrm>
        </p:spPr>
        <p:txBody>
          <a:bodyPr>
            <a:normAutofit/>
          </a:bodyPr>
          <a:lstStyle/>
          <a:p>
            <a:pPr eaLnBrk="1" hangingPunct="1"/>
            <a:r>
              <a:rPr lang="en-US" dirty="0" smtClean="0">
                <a:solidFill>
                  <a:schemeClr val="accent2">
                    <a:lumMod val="75000"/>
                  </a:schemeClr>
                </a:solidFill>
                <a:latin typeface="Calibri" charset="0"/>
                <a:ea typeface="MS PGothic" charset="0"/>
              </a:rPr>
              <a:t>Visualization</a:t>
            </a:r>
            <a:endParaRPr lang="en-US" dirty="0">
              <a:solidFill>
                <a:schemeClr val="accent2">
                  <a:lumMod val="75000"/>
                </a:schemeClr>
              </a:solidFill>
              <a:latin typeface="Calibri" charset="0"/>
              <a:ea typeface="MS PGothic" charset="0"/>
            </a:endParaRPr>
          </a:p>
        </p:txBody>
      </p:sp>
      <p:sp>
        <p:nvSpPr>
          <p:cNvPr id="3" name="Slide Number Placeholder 2"/>
          <p:cNvSpPr>
            <a:spLocks noGrp="1"/>
          </p:cNvSpPr>
          <p:nvPr>
            <p:ph type="sldNum" sz="quarter" idx="12"/>
          </p:nvPr>
        </p:nvSpPr>
        <p:spPr/>
        <p:txBody>
          <a:bodyPr>
            <a:normAutofit/>
          </a:bodyPr>
          <a:lstStyle/>
          <a:p>
            <a:fld id="{89C7DFD6-7F6F-9F47-9D2F-CA1624647C8D}" type="slidenum">
              <a:rPr lang="en-US" smtClean="0"/>
              <a:pPr/>
              <a:t>23</a:t>
            </a:fld>
            <a:endParaRPr lang="en-US"/>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45228" y="1853253"/>
            <a:ext cx="2616964" cy="2011680"/>
          </a:xfrm>
          <a:prstGeom prst="rect">
            <a:avLst/>
          </a:prstGeom>
          <a:solidFill>
            <a:srgbClr val="000000">
              <a:shade val="95000"/>
            </a:srgbClr>
          </a:solidFill>
          <a:ln w="9525">
            <a:solidFill>
              <a:schemeClr val="tx1"/>
            </a:solidFill>
            <a:miter lim="800000"/>
            <a:headEnd/>
            <a:tailEnd/>
          </a:ln>
          <a:effectLst>
            <a:outerShdw blurRad="254000" dist="190500" dir="2700000" sy="90000" algn="bl" rotWithShape="0">
              <a:srgbClr val="000000">
                <a:alpha val="40000"/>
              </a:srgbClr>
            </a:outerShdw>
          </a:effectLst>
          <a:extLst/>
        </p:spPr>
      </p:pic>
      <p:pic>
        <p:nvPicPr>
          <p:cNvPr id="1027"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49346" y="3240293"/>
            <a:ext cx="2593227" cy="2011680"/>
          </a:xfrm>
          <a:prstGeom prst="rect">
            <a:avLst/>
          </a:prstGeom>
          <a:solidFill>
            <a:srgbClr val="000000">
              <a:shade val="95000"/>
            </a:srgbClr>
          </a:solidFill>
          <a:ln w="9525">
            <a:solidFill>
              <a:schemeClr val="tx1"/>
            </a:solidFill>
            <a:miter lim="800000"/>
            <a:headEnd/>
            <a:tailEnd/>
          </a:ln>
          <a:effectLst>
            <a:outerShdw blurRad="254000" dist="190500" dir="2700000" sy="90000" algn="bl" rotWithShape="0">
              <a:srgbClr val="000000">
                <a:alpha val="40000"/>
              </a:srgbClr>
            </a:outerShdw>
          </a:effectLst>
          <a:extLst/>
        </p:spPr>
      </p:pic>
      <p:pic>
        <p:nvPicPr>
          <p:cNvPr id="1028"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962192" y="4246133"/>
            <a:ext cx="2607516" cy="2011680"/>
          </a:xfrm>
          <a:prstGeom prst="rect">
            <a:avLst/>
          </a:prstGeom>
          <a:solidFill>
            <a:srgbClr val="000000">
              <a:shade val="95000"/>
            </a:srgbClr>
          </a:solidFill>
          <a:ln w="9525">
            <a:solidFill>
              <a:schemeClr val="tx1"/>
            </a:solidFill>
            <a:miter lim="800000"/>
            <a:headEnd/>
            <a:tailEnd/>
          </a:ln>
          <a:effectLst>
            <a:outerShdw blurRad="254000" dist="190500" dir="2700000" sy="90000" algn="bl" rotWithShape="0">
              <a:srgbClr val="000000">
                <a:alpha val="40000"/>
              </a:srgbClr>
            </a:outerShdw>
          </a:effectLst>
          <a:extLst/>
        </p:spPr>
      </p:pic>
      <p:pic>
        <p:nvPicPr>
          <p:cNvPr id="1029" name="Picture 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972453" y="4568528"/>
            <a:ext cx="2650404" cy="2011680"/>
          </a:xfrm>
          <a:prstGeom prst="rect">
            <a:avLst/>
          </a:prstGeom>
          <a:solidFill>
            <a:srgbClr val="000000">
              <a:shade val="95000"/>
            </a:srgbClr>
          </a:solidFill>
          <a:ln w="9525">
            <a:solidFill>
              <a:schemeClr val="tx1"/>
            </a:solidFill>
            <a:miter lim="800000"/>
            <a:headEnd/>
            <a:tailEnd/>
          </a:ln>
          <a:effectLst>
            <a:outerShdw blurRad="254000" dist="190500" dir="2700000" sy="90000" algn="bl" rotWithShape="0">
              <a:srgbClr val="000000">
                <a:alpha val="40000"/>
              </a:srgbClr>
            </a:outerShdw>
          </a:effectLst>
          <a:extLst/>
        </p:spPr>
      </p:pic>
      <p:pic>
        <p:nvPicPr>
          <p:cNvPr id="29" name="vis_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89166" y="626691"/>
            <a:ext cx="7345224" cy="5631122"/>
          </a:xfrm>
          <a:prstGeom prst="rect">
            <a:avLst/>
          </a:prstGeom>
          <a:ln w="12700">
            <a:solidFill>
              <a:schemeClr val="tx1"/>
            </a:solidFill>
          </a:ln>
        </p:spPr>
      </p:pic>
    </p:spTree>
    <p:extLst>
      <p:ext uri="{BB962C8B-B14F-4D97-AF65-F5344CB8AC3E}">
        <p14:creationId xmlns:p14="http://schemas.microsoft.com/office/powerpoint/2010/main" val="322806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100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500"/>
                                        <p:tgtEl>
                                          <p:spTgt spid="1027"/>
                                        </p:tgtEl>
                                      </p:cBhvr>
                                    </p:animEffect>
                                  </p:childTnLst>
                                </p:cTn>
                              </p:par>
                              <p:par>
                                <p:cTn id="11" presetID="10" presetClass="entr" presetSubtype="0" fill="hold" nodeType="withEffect">
                                  <p:stCondLst>
                                    <p:cond delay="200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500"/>
                                        <p:tgtEl>
                                          <p:spTgt spid="1028"/>
                                        </p:tgtEl>
                                      </p:cBhvr>
                                    </p:animEffect>
                                  </p:childTnLst>
                                </p:cTn>
                              </p:par>
                              <p:par>
                                <p:cTn id="14" presetID="10" presetClass="entr" presetSubtype="0" fill="hold" nodeType="withEffect">
                                  <p:stCondLst>
                                    <p:cond delay="3000"/>
                                  </p:stCondLst>
                                  <p:childTnLst>
                                    <p:set>
                                      <p:cBhvr>
                                        <p:cTn id="15" dur="1" fill="hold">
                                          <p:stCondLst>
                                            <p:cond delay="0"/>
                                          </p:stCondLst>
                                        </p:cTn>
                                        <p:tgtEl>
                                          <p:spTgt spid="1029"/>
                                        </p:tgtEl>
                                        <p:attrNameLst>
                                          <p:attrName>style.visibility</p:attrName>
                                        </p:attrNameLst>
                                      </p:cBhvr>
                                      <p:to>
                                        <p:strVal val="visible"/>
                                      </p:to>
                                    </p:set>
                                    <p:animEffect transition="in" filter="fade">
                                      <p:cBhvr>
                                        <p:cTn id="16" dur="500"/>
                                        <p:tgtEl>
                                          <p:spTgt spid="102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par>
                                <p:cTn id="24" presetID="1" presetClass="mediacall" presetSubtype="0" fill="hold" nodeType="withEffect">
                                  <p:stCondLst>
                                    <p:cond delay="0"/>
                                  </p:stCondLst>
                                  <p:childTnLst>
                                    <p:cmd type="call" cmd="playFrom(0.0)">
                                      <p:cBhvr>
                                        <p:cTn id="25" dur="24580" fill="hold"/>
                                        <p:tgtEl>
                                          <p:spTgt spid="29"/>
                                        </p:tgtEl>
                                      </p:cBhvr>
                                    </p:cmd>
                                  </p:childTnLst>
                                </p:cTn>
                              </p:par>
                              <p:par>
                                <p:cTn id="26" presetID="1" presetClass="exit" presetSubtype="0" fill="hold" nodeType="withEffect">
                                  <p:stCondLst>
                                    <p:cond delay="0"/>
                                  </p:stCondLst>
                                  <p:childTnLst>
                                    <p:set>
                                      <p:cBhvr>
                                        <p:cTn id="27" dur="1" fill="hold">
                                          <p:stCondLst>
                                            <p:cond delay="0"/>
                                          </p:stCondLst>
                                        </p:cTn>
                                        <p:tgtEl>
                                          <p:spTgt spid="1026"/>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1027"/>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1028"/>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1029"/>
                                        </p:tgtEl>
                                        <p:attrNameLst>
                                          <p:attrName>style.visibility</p:attrName>
                                        </p:attrNameLst>
                                      </p:cBhvr>
                                      <p:to>
                                        <p:strVal val="hidden"/>
                                      </p:to>
                                    </p:set>
                                  </p:childTnLst>
                                </p:cTn>
                              </p:par>
                              <p:par>
                                <p:cTn id="34" presetID="1" presetClass="exit"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29"/>
                </p:tgtEl>
              </p:cMediaNode>
            </p:video>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7620000" cy="2400300"/>
              </a:xfrm>
            </p:spPr>
            <p:txBody>
              <a:bodyPr>
                <a:normAutofit/>
              </a:bodyPr>
              <a:lstStyle/>
              <a:p>
                <a:r>
                  <a:rPr lang="en-US" sz="2800" dirty="0" smtClean="0"/>
                  <a:t>Hierarchical Affinity Propagation provides actionable intelligence with competitive results to traditional Machine Learning techniques</a:t>
                </a:r>
              </a:p>
              <a:p>
                <a:r>
                  <a:rPr lang="en-US" sz="2800" dirty="0" smtClean="0"/>
                  <a:t>Parallelized HAP with </a:t>
                </a:r>
                <a:r>
                  <a:rPr lang="en-US" sz="2800" dirty="0" err="1" smtClean="0"/>
                  <a:t>MapReduce</a:t>
                </a:r>
                <a:r>
                  <a:rPr lang="en-US" sz="2800" dirty="0" smtClean="0"/>
                  <a:t> executes in best time O(</a:t>
                </a:r>
                <a14:m>
                  <m:oMath xmlns:m="http://schemas.openxmlformats.org/officeDocument/2006/math">
                    <m:r>
                      <a:rPr lang="en-US" sz="2800" b="0" i="1" smtClean="0">
                        <a:latin typeface="Cambria Math"/>
                      </a:rPr>
                      <m:t>𝑁</m:t>
                    </m:r>
                  </m:oMath>
                </a14:m>
                <a:r>
                  <a:rPr lang="en-US" sz="2800" dirty="0" smtClean="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7620000" cy="2400300"/>
              </a:xfrm>
              <a:blipFill rotWithShape="1">
                <a:blip r:embed="rId2"/>
                <a:stretch>
                  <a:fillRect t="-2290" b="-3562"/>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9C7DFD6-7F6F-9F47-9D2F-CA1624647C8D}" type="slidenum">
              <a:rPr lang="en-US" smtClean="0"/>
              <a:pPr/>
              <a:t>24</a:t>
            </a:fld>
            <a:endParaRPr lang="en-US"/>
          </a:p>
        </p:txBody>
      </p:sp>
      <p:pic>
        <p:nvPicPr>
          <p:cNvPr id="6" name="Content Placeholder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77900" y="5385026"/>
            <a:ext cx="495300" cy="495300"/>
          </a:xfrm>
          <a:prstGeom prst="rect">
            <a:avLst/>
          </a:prstGeom>
        </p:spPr>
      </p:pic>
      <p:sp>
        <p:nvSpPr>
          <p:cNvPr id="7" name="TextBox 6"/>
          <p:cNvSpPr txBox="1"/>
          <p:nvPr/>
        </p:nvSpPr>
        <p:spPr>
          <a:xfrm>
            <a:off x="819150" y="4113768"/>
            <a:ext cx="5213350" cy="461665"/>
          </a:xfrm>
          <a:prstGeom prst="rect">
            <a:avLst/>
          </a:prstGeom>
          <a:noFill/>
        </p:spPr>
        <p:txBody>
          <a:bodyPr wrap="square" rtlCol="0">
            <a:spAutoFit/>
          </a:bodyPr>
          <a:lstStyle/>
          <a:p>
            <a:r>
              <a:rPr lang="en-US" sz="2400" b="1" dirty="0" smtClean="0"/>
              <a:t>Code available for download / preview:</a:t>
            </a:r>
            <a:endParaRPr lang="en-US" sz="2400" b="1" dirty="0"/>
          </a:p>
        </p:txBody>
      </p:sp>
      <p:sp>
        <p:nvSpPr>
          <p:cNvPr id="8" name="TextBox 7"/>
          <p:cNvSpPr txBox="1"/>
          <p:nvPr/>
        </p:nvSpPr>
        <p:spPr>
          <a:xfrm>
            <a:off x="1593850" y="4626917"/>
            <a:ext cx="6648450" cy="1938992"/>
          </a:xfrm>
          <a:prstGeom prst="rect">
            <a:avLst/>
          </a:prstGeom>
          <a:noFill/>
        </p:spPr>
        <p:txBody>
          <a:bodyPr wrap="square" rtlCol="0">
            <a:spAutoFit/>
          </a:bodyPr>
          <a:lstStyle/>
          <a:p>
            <a:r>
              <a:rPr lang="en-US" sz="2400" dirty="0">
                <a:latin typeface="Courier New" panose="02070309020205020404" pitchFamily="49" charset="0"/>
                <a:cs typeface="Courier New" panose="02070309020205020404" pitchFamily="49" charset="0"/>
              </a:rPr>
              <a:t>research2.fit.edu/ice</a:t>
            </a:r>
          </a:p>
          <a:p>
            <a:endParaRPr lang="en-US" sz="2400" dirty="0" smtClean="0">
              <a:latin typeface="Courier New" panose="02070309020205020404" pitchFamily="49" charset="0"/>
              <a:cs typeface="Courier New" panose="02070309020205020404" pitchFamily="49" charset="0"/>
            </a:endParaRPr>
          </a:p>
          <a:p>
            <a:r>
              <a:rPr lang="en-US" sz="2400" dirty="0" smtClean="0">
                <a:latin typeface="Courier New" panose="02070309020205020404" pitchFamily="49" charset="0"/>
                <a:cs typeface="Courier New" panose="02070309020205020404" pitchFamily="49" charset="0"/>
              </a:rPr>
              <a:t>github.com/</a:t>
            </a:r>
            <a:r>
              <a:rPr lang="en-US" sz="2400" dirty="0" err="1" smtClean="0">
                <a:latin typeface="Courier New" panose="02070309020205020404" pitchFamily="49" charset="0"/>
                <a:cs typeface="Courier New" panose="02070309020205020404" pitchFamily="49" charset="0"/>
              </a:rPr>
              <a:t>jrouly</a:t>
            </a:r>
            <a:r>
              <a:rPr lang="en-US" sz="2400" dirty="0" smtClean="0">
                <a:latin typeface="Courier New" panose="02070309020205020404" pitchFamily="49" charset="0"/>
                <a:cs typeface="Courier New" panose="02070309020205020404" pitchFamily="49" charset="0"/>
              </a:rPr>
              <a:t>/hap-with-map</a:t>
            </a:r>
          </a:p>
          <a:p>
            <a:endParaRPr lang="en-US" sz="2400" dirty="0">
              <a:latin typeface="Courier New" panose="02070309020205020404" pitchFamily="49" charset="0"/>
              <a:cs typeface="Courier New" panose="02070309020205020404" pitchFamily="49" charset="0"/>
            </a:endParaRPr>
          </a:p>
          <a:p>
            <a:r>
              <a:rPr lang="en-US" sz="2400" dirty="0" smtClean="0">
                <a:latin typeface="Courier New" panose="02070309020205020404" pitchFamily="49" charset="0"/>
                <a:cs typeface="Courier New" panose="02070309020205020404" pitchFamily="49" charset="0"/>
              </a:rPr>
              <a:t>michel.rouly.net/work.html</a:t>
            </a:r>
          </a:p>
        </p:txBody>
      </p:sp>
      <p:pic>
        <p:nvPicPr>
          <p:cNvPr id="1026" name="Picture 2" descr="http://research2.fit.edu/ice/sites/default/files/styles/medium/public/field/image/ICE-logo-2.png?itok=Cr82zOCf"/>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57520" y="4594749"/>
            <a:ext cx="536060" cy="5360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michel.rouly.net/fav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5525" y="6128202"/>
            <a:ext cx="400050" cy="400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59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42602" y="1071563"/>
            <a:ext cx="8229600" cy="858837"/>
          </a:xfrm>
        </p:spPr>
        <p:txBody>
          <a:bodyPr>
            <a:normAutofit/>
          </a:bodyPr>
          <a:lstStyle/>
          <a:p>
            <a:pPr eaLnBrk="1" hangingPunct="1"/>
            <a:r>
              <a:rPr lang="en-US" dirty="0" smtClean="0">
                <a:solidFill>
                  <a:schemeClr val="accent2">
                    <a:lumMod val="75000"/>
                  </a:schemeClr>
                </a:solidFill>
                <a:latin typeface="Calibri" charset="0"/>
                <a:ea typeface="MS PGothic" charset="0"/>
              </a:rPr>
              <a:t>References</a:t>
            </a:r>
            <a:endParaRPr lang="en-US" dirty="0">
              <a:solidFill>
                <a:schemeClr val="accent2">
                  <a:lumMod val="75000"/>
                </a:schemeClr>
              </a:solidFill>
              <a:latin typeface="Calibri" charset="0"/>
              <a:ea typeface="MS PGothic" charset="0"/>
            </a:endParaRPr>
          </a:p>
        </p:txBody>
      </p:sp>
      <p:sp>
        <p:nvSpPr>
          <p:cNvPr id="11" name="Content Placeholder 6"/>
          <p:cNvSpPr>
            <a:spLocks noGrp="1"/>
          </p:cNvSpPr>
          <p:nvPr>
            <p:ph idx="1"/>
          </p:nvPr>
        </p:nvSpPr>
        <p:spPr>
          <a:xfrm>
            <a:off x="152401" y="1935339"/>
            <a:ext cx="8216900" cy="4558058"/>
          </a:xfrm>
        </p:spPr>
        <p:txBody>
          <a:bodyPr>
            <a:normAutofit fontScale="77500" lnSpcReduction="20000"/>
          </a:bodyPr>
          <a:lstStyle/>
          <a:p>
            <a:pPr>
              <a:spcBef>
                <a:spcPts val="0"/>
              </a:spcBef>
            </a:pPr>
            <a:r>
              <a:rPr lang="en-US" sz="2300" dirty="0" smtClean="0">
                <a:ea typeface="MS PGothic" charset="0"/>
              </a:rPr>
              <a:t>Clustering by Passing Messages Between Data Points.</a:t>
            </a:r>
            <a:r>
              <a:rPr lang="en-US" sz="2300" dirty="0">
                <a:ea typeface="MS PGothic" charset="0"/>
              </a:rPr>
              <a:t/>
            </a:r>
            <a:br>
              <a:rPr lang="en-US" sz="2300" dirty="0">
                <a:ea typeface="MS PGothic" charset="0"/>
              </a:rPr>
            </a:br>
            <a:r>
              <a:rPr lang="en-US" sz="2300" dirty="0" smtClean="0">
                <a:ea typeface="MS PGothic" charset="0"/>
              </a:rPr>
              <a:t>Brendan J. Frey and  Delbert </a:t>
            </a:r>
            <a:r>
              <a:rPr lang="en-US" sz="2300" dirty="0" err="1" smtClean="0">
                <a:ea typeface="MS PGothic" charset="0"/>
              </a:rPr>
              <a:t>Dueck</a:t>
            </a:r>
            <a:r>
              <a:rPr lang="en-US" sz="2300" dirty="0" smtClean="0">
                <a:ea typeface="MS PGothic" charset="0"/>
              </a:rPr>
              <a:t/>
            </a:r>
            <a:br>
              <a:rPr lang="en-US" sz="2300" dirty="0" smtClean="0">
                <a:ea typeface="MS PGothic" charset="0"/>
              </a:rPr>
            </a:br>
            <a:r>
              <a:rPr lang="en-US" sz="2300" i="1" dirty="0" smtClean="0">
                <a:ea typeface="MS PGothic" charset="0"/>
              </a:rPr>
              <a:t>Science</a:t>
            </a:r>
            <a:r>
              <a:rPr lang="en-US" sz="2300" dirty="0" smtClean="0">
                <a:ea typeface="MS PGothic" charset="0"/>
              </a:rPr>
              <a:t> 315, 972 – 976, Feb 2007</a:t>
            </a:r>
            <a:endParaRPr lang="en-US" sz="2300" dirty="0">
              <a:ea typeface="MS PGothic" charset="0"/>
            </a:endParaRPr>
          </a:p>
          <a:p>
            <a:pPr>
              <a:spcBef>
                <a:spcPts val="0"/>
              </a:spcBef>
            </a:pPr>
            <a:r>
              <a:rPr lang="en-US" sz="2300" dirty="0" smtClean="0">
                <a:ea typeface="MS PGothic" charset="0"/>
              </a:rPr>
              <a:t>OSDI</a:t>
            </a:r>
            <a:r>
              <a:rPr lang="en-US" sz="2300" dirty="0">
                <a:ea typeface="MS PGothic" charset="0"/>
              </a:rPr>
              <a:t>'04 Proceedings of the 6th conference on Symposium on </a:t>
            </a:r>
            <a:r>
              <a:rPr lang="en-US" sz="2300" dirty="0" smtClean="0">
                <a:ea typeface="MS PGothic" charset="0"/>
              </a:rPr>
              <a:t>Operating </a:t>
            </a:r>
            <a:r>
              <a:rPr lang="en-US" sz="2300" i="1" dirty="0" smtClean="0">
                <a:ea typeface="MS PGothic" charset="0"/>
              </a:rPr>
              <a:t>Systems. </a:t>
            </a:r>
            <a:r>
              <a:rPr lang="en-US" sz="2300" i="1" dirty="0">
                <a:ea typeface="MS PGothic" charset="0"/>
              </a:rPr>
              <a:t>Design &amp; Implementation </a:t>
            </a:r>
            <a:br>
              <a:rPr lang="en-US" sz="2300" i="1" dirty="0">
                <a:ea typeface="MS PGothic" charset="0"/>
              </a:rPr>
            </a:br>
            <a:r>
              <a:rPr lang="en-US" sz="2300" dirty="0" smtClean="0">
                <a:ea typeface="MS PGothic" charset="0"/>
              </a:rPr>
              <a:t>Volume 6 Pages </a:t>
            </a:r>
            <a:r>
              <a:rPr lang="en-US" sz="2300" dirty="0">
                <a:ea typeface="MS PGothic" charset="0"/>
              </a:rPr>
              <a:t>10 - 10 </a:t>
            </a:r>
          </a:p>
          <a:p>
            <a:pPr>
              <a:spcBef>
                <a:spcPts val="0"/>
              </a:spcBef>
            </a:pPr>
            <a:r>
              <a:rPr lang="en-US" sz="2300" dirty="0" smtClean="0">
                <a:ea typeface="MS PGothic" charset="0"/>
              </a:rPr>
              <a:t>Hierarchical Affinity Propagation.</a:t>
            </a:r>
            <a:br>
              <a:rPr lang="en-US" sz="2300" dirty="0" smtClean="0">
                <a:ea typeface="MS PGothic" charset="0"/>
              </a:rPr>
            </a:br>
            <a:r>
              <a:rPr lang="en-US" sz="2300" dirty="0" err="1" smtClean="0">
                <a:ea typeface="MS PGothic" charset="0"/>
              </a:rPr>
              <a:t>Inmar</a:t>
            </a:r>
            <a:r>
              <a:rPr lang="en-US" sz="2300" dirty="0" smtClean="0">
                <a:ea typeface="MS PGothic" charset="0"/>
              </a:rPr>
              <a:t> E. </a:t>
            </a:r>
            <a:r>
              <a:rPr lang="en-US" sz="2300" dirty="0" err="1" smtClean="0">
                <a:ea typeface="MS PGothic" charset="0"/>
              </a:rPr>
              <a:t>Givoni</a:t>
            </a:r>
            <a:r>
              <a:rPr lang="en-US" sz="2300" dirty="0" smtClean="0">
                <a:ea typeface="MS PGothic" charset="0"/>
              </a:rPr>
              <a:t>, Clement Chung, and Brendan J. Frey</a:t>
            </a:r>
            <a:br>
              <a:rPr lang="en-US" sz="2300" dirty="0" smtClean="0">
                <a:ea typeface="MS PGothic" charset="0"/>
              </a:rPr>
            </a:br>
            <a:r>
              <a:rPr lang="en-US" sz="2300" i="1" dirty="0" err="1" smtClean="0">
                <a:ea typeface="MS PGothic" charset="0"/>
              </a:rPr>
              <a:t>arXiv</a:t>
            </a:r>
            <a:r>
              <a:rPr lang="en-US" sz="2300" i="1" dirty="0" smtClean="0">
                <a:ea typeface="MS PGothic" charset="0"/>
              </a:rPr>
              <a:t> preprint </a:t>
            </a:r>
            <a:r>
              <a:rPr lang="en-US" sz="2300" i="1" dirty="0" err="1" smtClean="0">
                <a:ea typeface="MS PGothic" charset="0"/>
              </a:rPr>
              <a:t>arXiv</a:t>
            </a:r>
            <a:r>
              <a:rPr lang="en-US" sz="2300" i="1" dirty="0" smtClean="0">
                <a:ea typeface="MS PGothic" charset="0"/>
              </a:rPr>
              <a:t> </a:t>
            </a:r>
            <a:r>
              <a:rPr lang="en-US" sz="2300" dirty="0" smtClean="0">
                <a:ea typeface="MS PGothic" charset="0"/>
              </a:rPr>
              <a:t>1202. 3722 (2012)</a:t>
            </a:r>
          </a:p>
          <a:p>
            <a:r>
              <a:rPr lang="en-US" sz="2300" dirty="0"/>
              <a:t>T. Nair and K. </a:t>
            </a:r>
            <a:r>
              <a:rPr lang="en-US" sz="2300" dirty="0" err="1"/>
              <a:t>Madhuri</a:t>
            </a:r>
            <a:r>
              <a:rPr lang="en-US" sz="2300" dirty="0"/>
              <a:t>, “Data mining using hierarchical virtual </a:t>
            </a:r>
            <a:r>
              <a:rPr lang="en-US" sz="2300" dirty="0" smtClean="0"/>
              <a:t>k-means approach </a:t>
            </a:r>
            <a:r>
              <a:rPr lang="en-US" sz="2300" dirty="0"/>
              <a:t>integrating data fragments in cloud computing environment</a:t>
            </a:r>
            <a:r>
              <a:rPr lang="en-US" sz="2300" dirty="0" smtClean="0"/>
              <a:t>,” in IEEE CCIS , </a:t>
            </a:r>
            <a:r>
              <a:rPr lang="en-US" sz="2300" dirty="0"/>
              <a:t>2011, pp. </a:t>
            </a:r>
            <a:r>
              <a:rPr lang="en-US" sz="2300" dirty="0" smtClean="0"/>
              <a:t>230–234.</a:t>
            </a:r>
          </a:p>
          <a:p>
            <a:r>
              <a:rPr lang="en-US" sz="2300" dirty="0"/>
              <a:t>B. R. Dai and I. C. Lin, “Efficient map/reduce-based </a:t>
            </a:r>
            <a:r>
              <a:rPr lang="en-US" sz="2300" dirty="0" smtClean="0"/>
              <a:t>DBSCAN algorithm with </a:t>
            </a:r>
            <a:r>
              <a:rPr lang="en-US" sz="2300" dirty="0"/>
              <a:t>optimized data partition,” </a:t>
            </a:r>
            <a:r>
              <a:rPr lang="en-US" sz="2300" dirty="0" smtClean="0"/>
              <a:t>in IEEE CLOUD, </a:t>
            </a:r>
            <a:r>
              <a:rPr lang="en-US" sz="2300" dirty="0"/>
              <a:t>2012, pp. 59–66.</a:t>
            </a:r>
          </a:p>
          <a:p>
            <a:pPr marL="114300" indent="0">
              <a:spcBef>
                <a:spcPts val="0"/>
              </a:spcBef>
              <a:buNone/>
            </a:pPr>
            <a:endParaRPr lang="en-US" sz="2100" dirty="0" smtClean="0">
              <a:ea typeface="MS PGothic" charset="0"/>
            </a:endParaRPr>
          </a:p>
          <a:p>
            <a:pPr marL="114300" indent="0">
              <a:buNone/>
            </a:pPr>
            <a:r>
              <a:rPr lang="en-US" sz="1600" dirty="0"/>
              <a:t>Apache, Apache </a:t>
            </a:r>
            <a:r>
              <a:rPr lang="en-US" sz="1600" dirty="0" err="1"/>
              <a:t>Hadoop</a:t>
            </a:r>
            <a:r>
              <a:rPr lang="en-US" sz="1600" dirty="0"/>
              <a:t> Apache Mahout, </a:t>
            </a:r>
            <a:r>
              <a:rPr lang="en-US" sz="1600" dirty="0" err="1"/>
              <a:t>Hadoop</a:t>
            </a:r>
            <a:r>
              <a:rPr lang="en-US" sz="1600" dirty="0"/>
              <a:t>, Mahout, the </a:t>
            </a:r>
            <a:r>
              <a:rPr lang="en-US" sz="1600" dirty="0" err="1"/>
              <a:t>Hadoop</a:t>
            </a:r>
            <a:r>
              <a:rPr lang="en-US" sz="1600" dirty="0"/>
              <a:t> logo, and the Mahout logo are trademarks of The Apache Software Foundation. Amazon Web Services, the “Powered by Amazon Web Services” logo, and the "Amazon Web Services" logo are trademarks of Amazon.com, Inc. or its affiliates in the United States and/or other countries. Used with permission. No endorsement by The Apache Software Foundation or Amazon.com, Inc. is implied by the use of these marks</a:t>
            </a:r>
            <a:r>
              <a:rPr lang="en-US" sz="1600" dirty="0" smtClean="0"/>
              <a:t>.</a:t>
            </a:r>
            <a:endParaRPr lang="en-US" sz="1600" dirty="0"/>
          </a:p>
          <a:p>
            <a:pPr>
              <a:spcBef>
                <a:spcPts val="0"/>
              </a:spcBef>
            </a:pPr>
            <a:endParaRPr lang="en-US" sz="2000" dirty="0" smtClean="0">
              <a:latin typeface="Calibri" charset="0"/>
              <a:ea typeface="MS PGothic" charset="0"/>
            </a:endParaRPr>
          </a:p>
          <a:p>
            <a:pPr>
              <a:spcBef>
                <a:spcPts val="0"/>
              </a:spcBef>
            </a:pPr>
            <a:endParaRPr lang="en-US" sz="2000" dirty="0">
              <a:latin typeface="Calibri" charset="0"/>
              <a:ea typeface="MS PGothic" charset="0"/>
            </a:endParaRPr>
          </a:p>
          <a:p>
            <a:pPr>
              <a:spcBef>
                <a:spcPts val="0"/>
              </a:spcBef>
            </a:pPr>
            <a:endParaRPr lang="en-US" sz="2000" dirty="0" smtClean="0">
              <a:latin typeface="Calibri" charset="0"/>
              <a:ea typeface="MS PGothic" charset="0"/>
            </a:endParaRPr>
          </a:p>
        </p:txBody>
      </p:sp>
      <p:sp>
        <p:nvSpPr>
          <p:cNvPr id="7" name="Slide Number Placeholder 6"/>
          <p:cNvSpPr>
            <a:spLocks noGrp="1"/>
          </p:cNvSpPr>
          <p:nvPr>
            <p:ph type="sldNum" sz="quarter" idx="12"/>
          </p:nvPr>
        </p:nvSpPr>
        <p:spPr/>
        <p:txBody>
          <a:bodyPr>
            <a:normAutofit/>
          </a:bodyPr>
          <a:lstStyle/>
          <a:p>
            <a:fld id="{89C7DFD6-7F6F-9F47-9D2F-CA1624647C8D}" type="slidenum">
              <a:rPr lang="en-US" smtClean="0"/>
              <a:pPr/>
              <a:t>25</a:t>
            </a:fld>
            <a:endParaRPr lang="en-US"/>
          </a:p>
        </p:txBody>
      </p:sp>
    </p:spTree>
    <p:extLst>
      <p:ext uri="{BB962C8B-B14F-4D97-AF65-F5344CB8AC3E}">
        <p14:creationId xmlns:p14="http://schemas.microsoft.com/office/powerpoint/2010/main" val="2097754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746521" y="2181898"/>
            <a:ext cx="77724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sz="5400" b="1" dirty="0" smtClean="0">
                <a:solidFill>
                  <a:schemeClr val="accent2">
                    <a:lumMod val="75000"/>
                  </a:schemeClr>
                </a:solidFill>
                <a:latin typeface="Arial Bold" charset="0"/>
                <a:ea typeface="MS PGothic" charset="0"/>
              </a:rPr>
              <a:t>Appendix</a:t>
            </a:r>
            <a:endParaRPr lang="en-US" sz="5400" b="1" dirty="0">
              <a:solidFill>
                <a:schemeClr val="accent2">
                  <a:lumMod val="75000"/>
                </a:schemeClr>
              </a:solidFill>
              <a:latin typeface="Arial Bold" charset="0"/>
              <a:ea typeface="MS PGothic" charset="0"/>
            </a:endParaRPr>
          </a:p>
        </p:txBody>
      </p:sp>
      <p:sp>
        <p:nvSpPr>
          <p:cNvPr id="4" name="Slide Number Placeholder 3"/>
          <p:cNvSpPr>
            <a:spLocks noGrp="1"/>
          </p:cNvSpPr>
          <p:nvPr>
            <p:ph type="sldNum" sz="quarter" idx="12"/>
          </p:nvPr>
        </p:nvSpPr>
        <p:spPr/>
        <p:txBody>
          <a:bodyPr>
            <a:normAutofit/>
          </a:bodyPr>
          <a:lstStyle/>
          <a:p>
            <a:fld id="{89C7DFD6-7F6F-9F47-9D2F-CA1624647C8D}" type="slidenum">
              <a:rPr lang="en-US" smtClean="0"/>
              <a:pPr/>
              <a:t>26</a:t>
            </a:fld>
            <a:endParaRPr lang="en-US"/>
          </a:p>
        </p:txBody>
      </p:sp>
    </p:spTree>
    <p:extLst>
      <p:ext uri="{BB962C8B-B14F-4D97-AF65-F5344CB8AC3E}">
        <p14:creationId xmlns:p14="http://schemas.microsoft.com/office/powerpoint/2010/main" val="13007266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fld id="{89C7DFD6-7F6F-9F47-9D2F-CA1624647C8D}" type="slidenum">
              <a:rPr lang="en-US" smtClean="0"/>
              <a:pPr/>
              <a:t>27</a:t>
            </a:fld>
            <a:endParaRPr lang="en-US"/>
          </a:p>
        </p:txBody>
      </p:sp>
      <p:pic>
        <p:nvPicPr>
          <p:cNvPr id="22" name="vis_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9557" y="593125"/>
            <a:ext cx="7345224" cy="5631122"/>
          </a:xfrm>
          <a:prstGeom prst="rect">
            <a:avLst/>
          </a:prstGeom>
          <a:ln w="19050">
            <a:solidFill>
              <a:schemeClr val="tx1"/>
            </a:solidFill>
          </a:ln>
        </p:spPr>
      </p:pic>
    </p:spTree>
    <p:extLst>
      <p:ext uri="{BB962C8B-B14F-4D97-AF65-F5344CB8AC3E}">
        <p14:creationId xmlns:p14="http://schemas.microsoft.com/office/powerpoint/2010/main" val="32559814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2"/>
                                        </p:tgtEl>
                                      </p:cBhvr>
                                    </p:cmd>
                                  </p:childTnLst>
                                </p:cTn>
                              </p:par>
                            </p:childTnLst>
                          </p:cTn>
                        </p:par>
                      </p:childTnLst>
                    </p:cTn>
                  </p:par>
                </p:childTnLst>
              </p:cTn>
              <p:nextCondLst>
                <p:cond evt="onClick" delay="0">
                  <p:tgtEl>
                    <p:spTgt spid="22"/>
                  </p:tgtEl>
                </p:cond>
              </p:nextCondLst>
            </p:seq>
            <p:video>
              <p:cMediaNode vol="80000">
                <p:cTn id="7" fill="hold" display="0">
                  <p:stCondLst>
                    <p:cond delay="indefinite"/>
                  </p:stCondLst>
                </p:cTn>
                <p:tgtEl>
                  <p:spTgt spid="2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5"/>
          <p:cNvSpPr>
            <a:spLocks noGrp="1"/>
          </p:cNvSpPr>
          <p:nvPr>
            <p:ph type="title"/>
          </p:nvPr>
        </p:nvSpPr>
        <p:spPr>
          <a:xfrm>
            <a:off x="457200" y="1071563"/>
            <a:ext cx="8229600" cy="858837"/>
          </a:xfrm>
        </p:spPr>
        <p:txBody>
          <a:bodyPr>
            <a:normAutofit/>
          </a:bodyPr>
          <a:lstStyle/>
          <a:p>
            <a:pPr eaLnBrk="1" hangingPunct="1"/>
            <a:r>
              <a:rPr lang="en-US" dirty="0" smtClean="0">
                <a:solidFill>
                  <a:schemeClr val="accent2">
                    <a:lumMod val="75000"/>
                  </a:schemeClr>
                </a:solidFill>
                <a:latin typeface="Calibri" charset="0"/>
                <a:ea typeface="MS PGothic" charset="0"/>
              </a:rPr>
              <a:t>Affinity </a:t>
            </a:r>
            <a:r>
              <a:rPr lang="en-US" dirty="0">
                <a:solidFill>
                  <a:schemeClr val="accent2">
                    <a:lumMod val="75000"/>
                  </a:schemeClr>
                </a:solidFill>
                <a:latin typeface="Calibri" charset="0"/>
                <a:ea typeface="MS PGothic" charset="0"/>
              </a:rPr>
              <a:t>Propagation</a:t>
            </a:r>
          </a:p>
        </p:txBody>
      </p:sp>
      <mc:AlternateContent xmlns:mc="http://schemas.openxmlformats.org/markup-compatibility/2006" xmlns:a14="http://schemas.microsoft.com/office/drawing/2010/main">
        <mc:Choice Requires="a14">
          <p:sp>
            <p:nvSpPr>
              <p:cNvPr id="69" name="Content Placeholder 2"/>
              <p:cNvSpPr>
                <a:spLocks noGrp="1"/>
              </p:cNvSpPr>
              <p:nvPr>
                <p:ph idx="1"/>
              </p:nvPr>
            </p:nvSpPr>
            <p:spPr>
              <a:xfrm>
                <a:off x="542186" y="1930400"/>
                <a:ext cx="3841972" cy="1295510"/>
              </a:xfrm>
            </p:spPr>
            <p:txBody>
              <a:bodyPr>
                <a:noAutofit/>
              </a:bodyPr>
              <a:lstStyle/>
              <a:p>
                <a:pPr>
                  <a:spcBef>
                    <a:spcPts val="0"/>
                  </a:spcBef>
                </a:pPr>
                <a14:m>
                  <m:oMath xmlns:m="http://schemas.openxmlformats.org/officeDocument/2006/math">
                    <m:r>
                      <a:rPr lang="en-US" sz="1600" i="1" smtClean="0">
                        <a:latin typeface="Cambria Math"/>
                        <a:ea typeface="Cambria Math" pitchFamily="18" charset="0"/>
                      </a:rPr>
                      <m:t>𝑖</m:t>
                    </m:r>
                  </m:oMath>
                </a14:m>
                <a:r>
                  <a:rPr lang="en-US" sz="1600" dirty="0" smtClean="0">
                    <a:latin typeface="Cambria Math" pitchFamily="18" charset="0"/>
                    <a:ea typeface="Cambria Math" pitchFamily="18" charset="0"/>
                  </a:rPr>
                  <a:t>	: The </a:t>
                </a:r>
                <a:r>
                  <a:rPr lang="en-US" sz="1600" dirty="0">
                    <a:latin typeface="Cambria Math" pitchFamily="18" charset="0"/>
                    <a:ea typeface="Cambria Math" pitchFamily="18" charset="0"/>
                  </a:rPr>
                  <a:t>node </a:t>
                </a:r>
                <a:r>
                  <a:rPr lang="en-US" sz="1600" dirty="0" smtClean="0">
                    <a:latin typeface="Cambria Math" pitchFamily="18" charset="0"/>
                    <a:ea typeface="Cambria Math" pitchFamily="18" charset="0"/>
                  </a:rPr>
                  <a:t>index</a:t>
                </a:r>
              </a:p>
              <a:p>
                <a:pPr>
                  <a:spcBef>
                    <a:spcPts val="0"/>
                  </a:spcBef>
                </a:pPr>
                <a:endParaRPr lang="en-US" sz="1600" dirty="0">
                  <a:latin typeface="Cambria Math" pitchFamily="18" charset="0"/>
                  <a:ea typeface="Cambria Math" pitchFamily="18" charset="0"/>
                </a:endParaRPr>
              </a:p>
              <a:p>
                <a:pPr>
                  <a:spcBef>
                    <a:spcPts val="0"/>
                  </a:spcBef>
                </a:pPr>
                <a:r>
                  <a:rPr lang="en-US" sz="1600" i="1" dirty="0">
                    <a:latin typeface="Cambria Math" pitchFamily="18" charset="0"/>
                    <a:ea typeface="Cambria Math" pitchFamily="18" charset="0"/>
                  </a:rPr>
                  <a:t>j </a:t>
                </a:r>
                <a:r>
                  <a:rPr lang="en-US" sz="1600" i="1" dirty="0" smtClean="0">
                    <a:latin typeface="Cambria Math" pitchFamily="18" charset="0"/>
                    <a:ea typeface="Cambria Math" pitchFamily="18" charset="0"/>
                  </a:rPr>
                  <a:t>	</a:t>
                </a:r>
                <a:r>
                  <a:rPr lang="en-US" sz="1600" dirty="0" smtClean="0">
                    <a:latin typeface="Cambria Math" pitchFamily="18" charset="0"/>
                    <a:ea typeface="Cambria Math" pitchFamily="18" charset="0"/>
                  </a:rPr>
                  <a:t>: The potential exemplar index</a:t>
                </a:r>
              </a:p>
              <a:p>
                <a:pPr>
                  <a:spcBef>
                    <a:spcPts val="0"/>
                  </a:spcBef>
                </a:pPr>
                <a:endParaRPr lang="en-US" sz="1600" dirty="0">
                  <a:latin typeface="Cambria Math" pitchFamily="18" charset="0"/>
                  <a:ea typeface="Cambria Math" pitchFamily="18" charset="0"/>
                </a:endParaRPr>
              </a:p>
              <a:p>
                <a:pPr>
                  <a:spcBef>
                    <a:spcPts val="0"/>
                  </a:spcBef>
                </a:pPr>
                <a14:m>
                  <m:oMath xmlns:m="http://schemas.openxmlformats.org/officeDocument/2006/math">
                    <m:sSub>
                      <m:sSubPr>
                        <m:ctrlPr>
                          <a:rPr lang="en-US" sz="1600" i="1">
                            <a:latin typeface="Cambria Math"/>
                            <a:ea typeface="Cambria Math" pitchFamily="18" charset="0"/>
                            <a:cs typeface="Cambria Math"/>
                          </a:rPr>
                        </m:ctrlPr>
                      </m:sSubPr>
                      <m:e>
                        <m:r>
                          <a:rPr lang="en-US" sz="1600" b="0" i="1" smtClean="0">
                            <a:latin typeface="Cambria Math"/>
                            <a:ea typeface="Cambria Math" pitchFamily="18" charset="0"/>
                            <a:cs typeface="Cambria Math"/>
                          </a:rPr>
                          <m:t>𝑝</m:t>
                        </m:r>
                      </m:e>
                      <m:sub>
                        <m:r>
                          <a:rPr lang="en-US" sz="1600" i="1">
                            <a:latin typeface="Cambria Math"/>
                            <a:ea typeface="Cambria Math" pitchFamily="18" charset="0"/>
                            <a:cs typeface="Cambria Math"/>
                          </a:rPr>
                          <m:t>𝑘</m:t>
                        </m:r>
                      </m:sub>
                    </m:sSub>
                  </m:oMath>
                </a14:m>
                <a:r>
                  <a:rPr lang="en-US" sz="1600" dirty="0" smtClean="0">
                    <a:latin typeface="Cambria Math" pitchFamily="18" charset="0"/>
                    <a:ea typeface="Cambria Math" pitchFamily="18" charset="0"/>
                    <a:cs typeface="Cambria Math"/>
                  </a:rPr>
                  <a:t>	: Penalty function</a:t>
                </a:r>
                <a:endParaRPr lang="en-US" sz="1600" dirty="0">
                  <a:latin typeface="Cambria Math" pitchFamily="18" charset="0"/>
                  <a:ea typeface="Cambria Math" pitchFamily="18" charset="0"/>
                  <a:cs typeface="Cambria Math"/>
                </a:endParaRPr>
              </a:p>
            </p:txBody>
          </p:sp>
        </mc:Choice>
        <mc:Fallback xmlns="">
          <p:sp>
            <p:nvSpPr>
              <p:cNvPr id="69" name="Content Placeholder 2"/>
              <p:cNvSpPr>
                <a:spLocks noGrp="1" noRot="1" noChangeAspect="1" noMove="1" noResize="1" noEditPoints="1" noAdjustHandles="1" noChangeArrowheads="1" noChangeShapeType="1" noTextEdit="1"/>
              </p:cNvSpPr>
              <p:nvPr>
                <p:ph idx="1"/>
              </p:nvPr>
            </p:nvSpPr>
            <p:spPr>
              <a:xfrm>
                <a:off x="542186" y="1930400"/>
                <a:ext cx="3841972" cy="1295510"/>
              </a:xfrm>
              <a:blipFill rotWithShape="1">
                <a:blip r:embed="rId2"/>
                <a:stretch>
                  <a:fillRect t="-1887" b="-7075"/>
                </a:stretch>
              </a:blipFill>
            </p:spPr>
            <p:txBody>
              <a:bodyPr/>
              <a:lstStyle/>
              <a:p>
                <a:r>
                  <a:rPr lang="en-US">
                    <a:noFill/>
                  </a:rPr>
                  <a:t> </a:t>
                </a:r>
              </a:p>
            </p:txBody>
          </p:sp>
        </mc:Fallback>
      </mc:AlternateContent>
      <p:sp>
        <p:nvSpPr>
          <p:cNvPr id="71" name="Slide Number Placeholder 4"/>
          <p:cNvSpPr>
            <a:spLocks noGrp="1"/>
          </p:cNvSpPr>
          <p:nvPr>
            <p:ph type="sldNum" sz="quarter" idx="12"/>
          </p:nvPr>
        </p:nvSpPr>
        <p:spPr/>
        <p:txBody>
          <a:bodyPr>
            <a:normAutofit/>
          </a:bodyPr>
          <a:lstStyle/>
          <a:p>
            <a:fld id="{C8E561EE-62DB-4A47-9282-7C8CD0E4FCC6}" type="slidenum">
              <a:rPr lang="en-US" smtClean="0"/>
              <a:pPr/>
              <a:t>28</a:t>
            </a:fld>
            <a:endParaRPr lang="en-US" dirty="0"/>
          </a:p>
        </p:txBody>
      </p:sp>
      <mc:AlternateContent xmlns:mc="http://schemas.openxmlformats.org/markup-compatibility/2006" xmlns:a14="http://schemas.microsoft.com/office/drawing/2010/main">
        <mc:Choice Requires="a14">
          <p:sp>
            <p:nvSpPr>
              <p:cNvPr id="70" name="Content Placeholder 3"/>
              <p:cNvSpPr txBox="1">
                <a:spLocks/>
              </p:cNvSpPr>
              <p:nvPr/>
            </p:nvSpPr>
            <p:spPr>
              <a:xfrm>
                <a:off x="4368976" y="1930400"/>
                <a:ext cx="4201543" cy="1295510"/>
              </a:xfrm>
              <a:prstGeom prst="rect">
                <a:avLst/>
              </a:prstGeom>
            </p:spPr>
            <p:txBody>
              <a:bodyPr>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0"/>
                  </a:spcBef>
                  <a:buClr>
                    <a:schemeClr val="accent1"/>
                  </a:buClr>
                  <a:buFont typeface="Arial" pitchFamily="34" charset="0"/>
                  <a:buChar char="•"/>
                </a:pPr>
                <a14:m>
                  <m:oMath xmlns:m="http://schemas.openxmlformats.org/officeDocument/2006/math">
                    <m:sSubSup>
                      <m:sSubSupPr>
                        <m:ctrlPr>
                          <a:rPr lang="en-US" sz="1600" i="1" smtClean="0">
                            <a:solidFill>
                              <a:schemeClr val="tx1"/>
                            </a:solidFill>
                            <a:latin typeface="Cambria Math"/>
                            <a:ea typeface="Cambria Math" pitchFamily="18" charset="0"/>
                          </a:rPr>
                        </m:ctrlPr>
                      </m:sSubSupPr>
                      <m:e>
                        <m:r>
                          <a:rPr lang="en-US" sz="1600" i="1">
                            <a:solidFill>
                              <a:schemeClr val="tx1"/>
                            </a:solidFill>
                            <a:latin typeface="Cambria Math" pitchFamily="18" charset="0"/>
                            <a:ea typeface="Cambria Math" pitchFamily="18" charset="0"/>
                          </a:rPr>
                          <m:t>𝑠</m:t>
                        </m:r>
                      </m:e>
                      <m:sub>
                        <m:r>
                          <a:rPr lang="en-US" sz="1600" i="1">
                            <a:solidFill>
                              <a:schemeClr val="tx1"/>
                            </a:solidFill>
                            <a:latin typeface="Cambria Math" pitchFamily="18" charset="0"/>
                            <a:ea typeface="Cambria Math" pitchFamily="18" charset="0"/>
                          </a:rPr>
                          <m:t>𝑖𝑗</m:t>
                        </m:r>
                      </m:sub>
                      <m:sup/>
                    </m:sSubSup>
                  </m:oMath>
                </a14:m>
                <a:r>
                  <a:rPr lang="en-US" sz="1600" dirty="0" smtClean="0">
                    <a:solidFill>
                      <a:schemeClr val="tx1"/>
                    </a:solidFill>
                    <a:latin typeface="Cambria Math" pitchFamily="18" charset="0"/>
                    <a:ea typeface="Cambria Math" pitchFamily="18" charset="0"/>
                    <a:cs typeface="Cambria Math"/>
                  </a:rPr>
                  <a:t>	: Similarity </a:t>
                </a:r>
                <a:r>
                  <a:rPr lang="en-US" sz="1600" dirty="0">
                    <a:solidFill>
                      <a:schemeClr val="tx1"/>
                    </a:solidFill>
                    <a:latin typeface="Cambria Math" pitchFamily="18" charset="0"/>
                    <a:ea typeface="Cambria Math" pitchFamily="18" charset="0"/>
                    <a:cs typeface="Cambria Math"/>
                  </a:rPr>
                  <a:t>of </a:t>
                </a:r>
                <a:r>
                  <a:rPr lang="en-US" sz="1600" dirty="0">
                    <a:solidFill>
                      <a:schemeClr val="tx1"/>
                    </a:solidFill>
                    <a:latin typeface="Cambria Math" pitchFamily="18" charset="0"/>
                    <a:ea typeface="Cambria Math" pitchFamily="18" charset="0"/>
                  </a:rPr>
                  <a:t> node to </a:t>
                </a:r>
                <a:r>
                  <a:rPr lang="en-US" sz="1600" dirty="0" smtClean="0">
                    <a:solidFill>
                      <a:schemeClr val="tx1"/>
                    </a:solidFill>
                    <a:latin typeface="Cambria Math" pitchFamily="18" charset="0"/>
                    <a:ea typeface="Cambria Math" pitchFamily="18" charset="0"/>
                    <a:cs typeface="Cambria Math"/>
                  </a:rPr>
                  <a:t>exemplar</a:t>
                </a:r>
              </a:p>
              <a:p>
                <a:pPr>
                  <a:spcBef>
                    <a:spcPts val="0"/>
                  </a:spcBef>
                  <a:buClr>
                    <a:schemeClr val="accent1"/>
                  </a:buClr>
                  <a:buFont typeface="Arial" pitchFamily="34" charset="0"/>
                  <a:buChar char="•"/>
                </a:pPr>
                <a:endParaRPr lang="en-US" sz="1600" i="1" dirty="0" smtClean="0">
                  <a:solidFill>
                    <a:schemeClr val="tx1"/>
                  </a:solidFill>
                  <a:latin typeface="Cambria Math"/>
                  <a:ea typeface="Cambria Math" pitchFamily="18" charset="0"/>
                </a:endParaRPr>
              </a:p>
              <a:p>
                <a:pPr>
                  <a:spcBef>
                    <a:spcPts val="0"/>
                  </a:spcBef>
                  <a:buClr>
                    <a:schemeClr val="accent1"/>
                  </a:buClr>
                  <a:buFont typeface="Arial" pitchFamily="34" charset="0"/>
                  <a:buChar char="•"/>
                </a:pPr>
                <a14:m>
                  <m:oMath xmlns:m="http://schemas.openxmlformats.org/officeDocument/2006/math">
                    <m:sSubSup>
                      <m:sSubSupPr>
                        <m:ctrlPr>
                          <a:rPr lang="en-US" sz="1600" i="1" smtClean="0">
                            <a:solidFill>
                              <a:schemeClr val="tx1"/>
                            </a:solidFill>
                            <a:latin typeface="Cambria Math"/>
                            <a:ea typeface="Cambria Math" pitchFamily="18" charset="0"/>
                          </a:rPr>
                        </m:ctrlPr>
                      </m:sSubSupPr>
                      <m:e>
                        <m:r>
                          <a:rPr lang="en-US" sz="1600" i="1">
                            <a:solidFill>
                              <a:schemeClr val="tx1"/>
                            </a:solidFill>
                            <a:latin typeface="Cambria Math" pitchFamily="18" charset="0"/>
                            <a:ea typeface="Cambria Math" pitchFamily="18" charset="0"/>
                          </a:rPr>
                          <m:t>𝜌</m:t>
                        </m:r>
                      </m:e>
                      <m:sub>
                        <m:r>
                          <a:rPr lang="en-US" sz="1600" i="1">
                            <a:solidFill>
                              <a:schemeClr val="tx1"/>
                            </a:solidFill>
                            <a:latin typeface="Cambria Math" pitchFamily="18" charset="0"/>
                            <a:ea typeface="Cambria Math" pitchFamily="18" charset="0"/>
                          </a:rPr>
                          <m:t>𝑖𝑗</m:t>
                        </m:r>
                      </m:sub>
                      <m:sup/>
                    </m:sSubSup>
                  </m:oMath>
                </a14:m>
                <a:r>
                  <a:rPr lang="en-US" sz="1600" dirty="0" smtClean="0">
                    <a:solidFill>
                      <a:schemeClr val="tx1"/>
                    </a:solidFill>
                    <a:latin typeface="Cambria Math" pitchFamily="18" charset="0"/>
                    <a:ea typeface="Cambria Math" pitchFamily="18" charset="0"/>
                    <a:cs typeface="Cambria Math"/>
                  </a:rPr>
                  <a:t>	: Responsibility </a:t>
                </a:r>
                <a:r>
                  <a:rPr lang="en-US" sz="1600" dirty="0">
                    <a:solidFill>
                      <a:schemeClr val="tx1"/>
                    </a:solidFill>
                    <a:latin typeface="Cambria Math" pitchFamily="18" charset="0"/>
                    <a:ea typeface="Cambria Math" pitchFamily="18" charset="0"/>
                    <a:cs typeface="Cambria Math"/>
                  </a:rPr>
                  <a:t>of exemplar for 	</a:t>
                </a:r>
                <a:r>
                  <a:rPr lang="en-US" sz="1600" dirty="0" smtClean="0">
                    <a:solidFill>
                      <a:schemeClr val="tx1"/>
                    </a:solidFill>
                    <a:latin typeface="Cambria Math" pitchFamily="18" charset="0"/>
                    <a:ea typeface="Cambria Math" pitchFamily="18" charset="0"/>
                    <a:cs typeface="Cambria Math"/>
                  </a:rPr>
                  <a:t>   node</a:t>
                </a:r>
                <a:endParaRPr lang="en-US" sz="1600" dirty="0">
                  <a:solidFill>
                    <a:schemeClr val="tx1"/>
                  </a:solidFill>
                  <a:latin typeface="Cambria Math" pitchFamily="18" charset="0"/>
                  <a:ea typeface="Cambria Math" pitchFamily="18" charset="0"/>
                </a:endParaRPr>
              </a:p>
              <a:p>
                <a:pPr fontAlgn="auto">
                  <a:spcBef>
                    <a:spcPts val="0"/>
                  </a:spcBef>
                  <a:spcAft>
                    <a:spcPts val="0"/>
                  </a:spcAft>
                  <a:buClr>
                    <a:schemeClr val="accent1"/>
                  </a:buClr>
                  <a:buFont typeface="Arial" pitchFamily="34" charset="0"/>
                  <a:buChar char="•"/>
                </a:pPr>
                <a:endParaRPr lang="en-US" sz="1600" i="1" dirty="0" smtClean="0">
                  <a:solidFill>
                    <a:schemeClr val="tx1"/>
                  </a:solidFill>
                  <a:latin typeface="Cambria Math"/>
                  <a:ea typeface="Cambria Math" pitchFamily="18" charset="0"/>
                </a:endParaRPr>
              </a:p>
              <a:p>
                <a:pPr fontAlgn="auto">
                  <a:spcBef>
                    <a:spcPts val="0"/>
                  </a:spcBef>
                  <a:spcAft>
                    <a:spcPts val="0"/>
                  </a:spcAft>
                  <a:buClr>
                    <a:schemeClr val="accent1"/>
                  </a:buClr>
                  <a:buFont typeface="Arial" pitchFamily="34" charset="0"/>
                  <a:buChar char="•"/>
                </a:pPr>
                <a14:m>
                  <m:oMath xmlns:m="http://schemas.openxmlformats.org/officeDocument/2006/math">
                    <m:sSubSup>
                      <m:sSubSupPr>
                        <m:ctrlPr>
                          <a:rPr lang="en-US" sz="1600" i="1">
                            <a:solidFill>
                              <a:schemeClr val="tx1"/>
                            </a:solidFill>
                            <a:latin typeface="Cambria Math"/>
                            <a:ea typeface="Cambria Math" pitchFamily="18" charset="0"/>
                          </a:rPr>
                        </m:ctrlPr>
                      </m:sSubSupPr>
                      <m:e>
                        <m:r>
                          <a:rPr lang="en-US" sz="1600" i="1">
                            <a:solidFill>
                              <a:schemeClr val="tx1"/>
                            </a:solidFill>
                            <a:latin typeface="Cambria Math" panose="02040503050406030204" pitchFamily="18" charset="0"/>
                            <a:ea typeface="Cambria Math" pitchFamily="18" charset="0"/>
                          </a:rPr>
                          <m:t>𝛼</m:t>
                        </m:r>
                      </m:e>
                      <m:sub>
                        <m:r>
                          <a:rPr lang="en-US" sz="1600" i="1">
                            <a:solidFill>
                              <a:schemeClr val="tx1"/>
                            </a:solidFill>
                            <a:latin typeface="Cambria Math" panose="02040503050406030204" pitchFamily="18" charset="0"/>
                            <a:ea typeface="Cambria Math" pitchFamily="18" charset="0"/>
                          </a:rPr>
                          <m:t>𝑖𝑗</m:t>
                        </m:r>
                      </m:sub>
                      <m:sup/>
                    </m:sSubSup>
                  </m:oMath>
                </a14:m>
                <a:r>
                  <a:rPr lang="en-US" sz="1600" dirty="0" smtClean="0">
                    <a:solidFill>
                      <a:schemeClr val="tx1"/>
                    </a:solidFill>
                    <a:latin typeface="Cambria Math" pitchFamily="18" charset="0"/>
                    <a:ea typeface="Cambria Math" pitchFamily="18" charset="0"/>
                    <a:cs typeface="Cambria Math"/>
                  </a:rPr>
                  <a:t>	: Availability </a:t>
                </a:r>
                <a:r>
                  <a:rPr lang="en-US" sz="1600" dirty="0">
                    <a:solidFill>
                      <a:schemeClr val="tx1"/>
                    </a:solidFill>
                    <a:latin typeface="Cambria Math" pitchFamily="18" charset="0"/>
                    <a:ea typeface="Cambria Math" pitchFamily="18" charset="0"/>
                    <a:cs typeface="Cambria Math"/>
                  </a:rPr>
                  <a:t>of</a:t>
                </a:r>
                <a:r>
                  <a:rPr lang="en-US" sz="1600" dirty="0">
                    <a:solidFill>
                      <a:schemeClr val="tx1"/>
                    </a:solidFill>
                    <a:latin typeface="Cambria Math" pitchFamily="18" charset="0"/>
                    <a:ea typeface="Cambria Math" pitchFamily="18" charset="0"/>
                  </a:rPr>
                  <a:t> </a:t>
                </a:r>
                <a:r>
                  <a:rPr lang="en-US" sz="1600" dirty="0" smtClean="0">
                    <a:solidFill>
                      <a:schemeClr val="tx1"/>
                    </a:solidFill>
                    <a:latin typeface="Cambria Math" pitchFamily="18" charset="0"/>
                    <a:ea typeface="Cambria Math" pitchFamily="18" charset="0"/>
                  </a:rPr>
                  <a:t>exemplar to </a:t>
                </a:r>
                <a:r>
                  <a:rPr lang="en-US" sz="1600" dirty="0" smtClean="0">
                    <a:solidFill>
                      <a:schemeClr val="tx1"/>
                    </a:solidFill>
                    <a:latin typeface="Cambria Math" pitchFamily="18" charset="0"/>
                    <a:ea typeface="Cambria Math" pitchFamily="18" charset="0"/>
                    <a:cs typeface="Cambria Math"/>
                  </a:rPr>
                  <a:t>node</a:t>
                </a:r>
              </a:p>
              <a:p>
                <a:pPr fontAlgn="auto">
                  <a:spcBef>
                    <a:spcPts val="0"/>
                  </a:spcBef>
                  <a:spcAft>
                    <a:spcPts val="0"/>
                  </a:spcAft>
                  <a:buClr>
                    <a:schemeClr val="accent1"/>
                  </a:buClr>
                  <a:buFont typeface="Arial" pitchFamily="34" charset="0"/>
                  <a:buChar char="•"/>
                </a:pPr>
                <a:endParaRPr lang="en-US" sz="1600" i="1" dirty="0" smtClean="0">
                  <a:solidFill>
                    <a:schemeClr val="tx1"/>
                  </a:solidFill>
                  <a:latin typeface="Cambria Math" pitchFamily="18" charset="0"/>
                  <a:ea typeface="Cambria Math" pitchFamily="18" charset="0"/>
                </a:endParaRPr>
              </a:p>
              <a:p>
                <a:pPr fontAlgn="auto">
                  <a:spcBef>
                    <a:spcPts val="0"/>
                  </a:spcBef>
                  <a:spcAft>
                    <a:spcPts val="0"/>
                  </a:spcAft>
                  <a:buClr>
                    <a:schemeClr val="accent1"/>
                  </a:buClr>
                  <a:buFont typeface="Arial" pitchFamily="34" charset="0"/>
                  <a:buChar char="•"/>
                </a:pPr>
                <a14:m>
                  <m:oMath xmlns:m="http://schemas.openxmlformats.org/officeDocument/2006/math">
                    <m:sSubSup>
                      <m:sSubSupPr>
                        <m:ctrlPr>
                          <a:rPr lang="en-US" sz="1600" i="1">
                            <a:solidFill>
                              <a:schemeClr val="tx1"/>
                            </a:solidFill>
                            <a:latin typeface="Cambria Math"/>
                            <a:ea typeface="Cambria Math" pitchFamily="18" charset="0"/>
                          </a:rPr>
                        </m:ctrlPr>
                      </m:sSubSupPr>
                      <m:e>
                        <m:r>
                          <a:rPr lang="en-US" sz="1600" b="0" i="1" smtClean="0">
                            <a:solidFill>
                              <a:schemeClr val="tx1"/>
                            </a:solidFill>
                            <a:latin typeface="Cambria Math"/>
                            <a:ea typeface="Cambria Math" pitchFamily="18" charset="0"/>
                          </a:rPr>
                          <m:t>𝑒</m:t>
                        </m:r>
                      </m:e>
                      <m:sub>
                        <m:r>
                          <a:rPr lang="en-US" sz="1600" b="0" i="1" smtClean="0">
                            <a:solidFill>
                              <a:schemeClr val="tx1"/>
                            </a:solidFill>
                            <a:latin typeface="Cambria Math"/>
                            <a:ea typeface="Cambria Math" pitchFamily="18" charset="0"/>
                          </a:rPr>
                          <m:t>𝑖</m:t>
                        </m:r>
                      </m:sub>
                      <m:sup/>
                    </m:sSubSup>
                    <m:r>
                      <a:rPr lang="en-US" sz="1600" b="0" i="1" smtClean="0">
                        <a:solidFill>
                          <a:schemeClr val="tx1"/>
                        </a:solidFill>
                        <a:latin typeface="Cambria Math"/>
                        <a:ea typeface="Cambria Math" pitchFamily="18" charset="0"/>
                      </a:rPr>
                      <m:t> </m:t>
                    </m:r>
                  </m:oMath>
                </a14:m>
                <a:r>
                  <a:rPr lang="en-US" sz="1600" dirty="0" smtClean="0">
                    <a:solidFill>
                      <a:schemeClr val="tx1"/>
                    </a:solidFill>
                    <a:latin typeface="Cambria Math" pitchFamily="18" charset="0"/>
                    <a:ea typeface="Cambria Math" pitchFamily="18" charset="0"/>
                  </a:rPr>
                  <a:t>	: Cluster assignment for node</a:t>
                </a:r>
                <a:endParaRPr lang="en-US" sz="1600" dirty="0" smtClean="0">
                  <a:solidFill>
                    <a:schemeClr val="tx1"/>
                  </a:solidFill>
                  <a:latin typeface="Cambria Math" pitchFamily="18" charset="0"/>
                  <a:ea typeface="Cambria Math" pitchFamily="18" charset="0"/>
                  <a:cs typeface="Cambria Math"/>
                </a:endParaRPr>
              </a:p>
            </p:txBody>
          </p:sp>
        </mc:Choice>
        <mc:Fallback xmlns="">
          <p:sp>
            <p:nvSpPr>
              <p:cNvPr id="70" name="Content Placeholder 3"/>
              <p:cNvSpPr txBox="1">
                <a:spLocks noRot="1" noChangeAspect="1" noMove="1" noResize="1" noEditPoints="1" noAdjustHandles="1" noChangeArrowheads="1" noChangeShapeType="1" noTextEdit="1"/>
              </p:cNvSpPr>
              <p:nvPr/>
            </p:nvSpPr>
            <p:spPr>
              <a:xfrm>
                <a:off x="4368976" y="1930400"/>
                <a:ext cx="4201543" cy="1295510"/>
              </a:xfrm>
              <a:prstGeom prst="rect">
                <a:avLst/>
              </a:prstGeom>
              <a:blipFill rotWithShape="1">
                <a:blip r:embed="rId3"/>
                <a:stretch>
                  <a:fillRect l="-871" t="-1887" b="-707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Content Placeholder 2"/>
              <p:cNvSpPr txBox="1">
                <a:spLocks/>
              </p:cNvSpPr>
              <p:nvPr/>
            </p:nvSpPr>
            <p:spPr>
              <a:xfrm>
                <a:off x="690017" y="3333750"/>
                <a:ext cx="5960964" cy="3524250"/>
              </a:xfrm>
              <a:prstGeom prst="rect">
                <a:avLst/>
              </a:prstGeom>
            </p:spPr>
            <p:txBody>
              <a:bodyPr vert="horz" lIns="91440" tIns="45720" rIns="91440" bIns="45720" numCol="2" rtlCol="0">
                <a:normAutofit/>
              </a:bodyPr>
              <a:lstStyle>
                <a:lvl1pPr marL="349250" indent="-349250" algn="l" defTabSz="914400" rtl="0" eaLnBrk="1" latinLnBrk="0" hangingPunct="1">
                  <a:spcBef>
                    <a:spcPts val="1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a:solidFill>
                      <a:schemeClr val="tx1">
                        <a:lumMod val="65000"/>
                        <a:lumOff val="35000"/>
                      </a:schemeClr>
                    </a:solidFill>
                    <a:latin typeface="+mn-lt"/>
                    <a:ea typeface="+mn-ea"/>
                    <a:cs typeface="+mn-cs"/>
                  </a:defRPr>
                </a:lvl9pPr>
              </a:lstStyle>
              <a:p>
                <a:pPr marL="0" indent="0" fontAlgn="auto">
                  <a:spcBef>
                    <a:spcPts val="0"/>
                  </a:spcBef>
                  <a:spcAft>
                    <a:spcPts val="0"/>
                  </a:spcAft>
                  <a:buNone/>
                </a:pPr>
                <a14:m>
                  <m:oMathPara xmlns:m="http://schemas.openxmlformats.org/officeDocument/2006/math">
                    <m:oMathParaPr>
                      <m:jc m:val="left"/>
                    </m:oMathParaPr>
                    <m:oMath xmlns:m="http://schemas.openxmlformats.org/officeDocument/2006/math">
                      <m:limLow>
                        <m:limLowPr>
                          <m:ctrlPr>
                            <a:rPr lang="en-US" sz="1600" i="1" smtClean="0">
                              <a:solidFill>
                                <a:schemeClr val="tx1"/>
                              </a:solidFill>
                              <a:latin typeface="Cambria Math"/>
                            </a:rPr>
                          </m:ctrlPr>
                        </m:limLowPr>
                        <m:e>
                          <m:r>
                            <m:rPr>
                              <m:sty m:val="p"/>
                            </m:rPr>
                            <a:rPr lang="en-US" sz="1600">
                              <a:solidFill>
                                <a:schemeClr val="tx1"/>
                              </a:solidFill>
                              <a:latin typeface="Cambria Math"/>
                            </a:rPr>
                            <m:t>argmax</m:t>
                          </m:r>
                        </m:e>
                        <m:lim>
                          <m:r>
                            <a:rPr lang="en-US" sz="1600" i="1">
                              <a:solidFill>
                                <a:schemeClr val="tx1"/>
                              </a:solidFill>
                              <a:latin typeface="Cambria Math"/>
                            </a:rPr>
                            <m:t>𝑐</m:t>
                          </m:r>
                        </m:lim>
                      </m:limLow>
                      <m:nary>
                        <m:naryPr>
                          <m:chr m:val="∑"/>
                          <m:ctrlPr>
                            <a:rPr lang="en-US" sz="1600" i="1">
                              <a:solidFill>
                                <a:schemeClr val="tx1"/>
                              </a:solidFill>
                              <a:latin typeface="Cambria Math"/>
                            </a:rPr>
                          </m:ctrlPr>
                        </m:naryPr>
                        <m:sub>
                          <m:r>
                            <m:rPr>
                              <m:brk m:alnAt="23"/>
                            </m:rPr>
                            <a:rPr lang="en-US" sz="1600" i="1">
                              <a:solidFill>
                                <a:schemeClr val="tx1"/>
                              </a:solidFill>
                              <a:latin typeface="Cambria Math"/>
                            </a:rPr>
                            <m:t>𝑖</m:t>
                          </m:r>
                          <m:r>
                            <a:rPr lang="en-US" sz="1600" i="1">
                              <a:solidFill>
                                <a:schemeClr val="tx1"/>
                              </a:solidFill>
                              <a:latin typeface="Cambria Math"/>
                            </a:rPr>
                            <m:t>=1</m:t>
                          </m:r>
                        </m:sub>
                        <m:sup>
                          <m:r>
                            <a:rPr lang="en-US" sz="1600" i="1">
                              <a:solidFill>
                                <a:schemeClr val="tx1"/>
                              </a:solidFill>
                              <a:latin typeface="Cambria Math"/>
                            </a:rPr>
                            <m:t>𝑁</m:t>
                          </m:r>
                        </m:sup>
                        <m:e>
                          <m:r>
                            <a:rPr lang="en-US" sz="1600" i="1">
                              <a:solidFill>
                                <a:schemeClr val="tx1"/>
                              </a:solidFill>
                              <a:latin typeface="Cambria Math"/>
                            </a:rPr>
                            <m:t>𝑠</m:t>
                          </m:r>
                          <m:d>
                            <m:dPr>
                              <m:ctrlPr>
                                <a:rPr lang="en-US" sz="1600" i="1">
                                  <a:solidFill>
                                    <a:schemeClr val="tx1"/>
                                  </a:solidFill>
                                  <a:latin typeface="Cambria Math"/>
                                </a:rPr>
                              </m:ctrlPr>
                            </m:dPr>
                            <m:e>
                              <m:r>
                                <a:rPr lang="en-US" sz="1600" i="1">
                                  <a:solidFill>
                                    <a:schemeClr val="tx1"/>
                                  </a:solidFill>
                                  <a:latin typeface="Cambria Math"/>
                                </a:rPr>
                                <m:t>𝑖</m:t>
                              </m:r>
                              <m:r>
                                <a:rPr lang="en-US" sz="1600" i="1">
                                  <a:solidFill>
                                    <a:schemeClr val="tx1"/>
                                  </a:solidFill>
                                  <a:latin typeface="Cambria Math"/>
                                </a:rPr>
                                <m:t>,</m:t>
                              </m:r>
                              <m:sSub>
                                <m:sSubPr>
                                  <m:ctrlPr>
                                    <a:rPr lang="en-US" sz="1600" i="1">
                                      <a:solidFill>
                                        <a:schemeClr val="tx1"/>
                                      </a:solidFill>
                                      <a:latin typeface="Cambria Math"/>
                                    </a:rPr>
                                  </m:ctrlPr>
                                </m:sSubPr>
                                <m:e>
                                  <m:r>
                                    <a:rPr lang="en-US" sz="1600" b="0" i="1" smtClean="0">
                                      <a:solidFill>
                                        <a:schemeClr val="tx1"/>
                                      </a:solidFill>
                                      <a:latin typeface="Cambria Math"/>
                                    </a:rPr>
                                    <m:t>𝑒</m:t>
                                  </m:r>
                                </m:e>
                                <m:sub>
                                  <m:r>
                                    <a:rPr lang="en-US" sz="1600" i="1">
                                      <a:solidFill>
                                        <a:schemeClr val="tx1"/>
                                      </a:solidFill>
                                      <a:latin typeface="Cambria Math"/>
                                    </a:rPr>
                                    <m:t>𝑖</m:t>
                                  </m:r>
                                </m:sub>
                              </m:sSub>
                            </m:e>
                          </m:d>
                        </m:e>
                      </m:nary>
                      <m:r>
                        <a:rPr lang="en-US" sz="1600" i="1">
                          <a:solidFill>
                            <a:schemeClr val="tx1"/>
                          </a:solidFill>
                          <a:latin typeface="Cambria Math"/>
                        </a:rPr>
                        <m:t>+</m:t>
                      </m:r>
                      <m:nary>
                        <m:naryPr>
                          <m:chr m:val="∑"/>
                          <m:ctrlPr>
                            <a:rPr lang="en-US" sz="1600" i="1">
                              <a:solidFill>
                                <a:schemeClr val="tx1"/>
                              </a:solidFill>
                              <a:latin typeface="Cambria Math"/>
                            </a:rPr>
                          </m:ctrlPr>
                        </m:naryPr>
                        <m:sub>
                          <m:r>
                            <m:rPr>
                              <m:brk m:alnAt="23"/>
                            </m:rPr>
                            <a:rPr lang="en-US" sz="1600" i="1">
                              <a:solidFill>
                                <a:schemeClr val="tx1"/>
                              </a:solidFill>
                              <a:latin typeface="Cambria Math"/>
                            </a:rPr>
                            <m:t>𝑘</m:t>
                          </m:r>
                          <m:r>
                            <a:rPr lang="en-US" sz="1600" i="1">
                              <a:solidFill>
                                <a:schemeClr val="tx1"/>
                              </a:solidFill>
                              <a:latin typeface="Cambria Math"/>
                            </a:rPr>
                            <m:t>=1</m:t>
                          </m:r>
                        </m:sub>
                        <m:sup>
                          <m:r>
                            <a:rPr lang="en-US" sz="1600" i="1">
                              <a:solidFill>
                                <a:schemeClr val="tx1"/>
                              </a:solidFill>
                              <a:latin typeface="Cambria Math"/>
                            </a:rPr>
                            <m:t>𝑁</m:t>
                          </m:r>
                        </m:sup>
                        <m:e>
                          <m:r>
                            <a:rPr lang="en-US" sz="1600" b="0" i="1" smtClean="0">
                              <a:solidFill>
                                <a:schemeClr val="tx1"/>
                              </a:solidFill>
                              <a:latin typeface="Cambria Math"/>
                            </a:rPr>
                            <m:t>𝑝</m:t>
                          </m:r>
                          <m:r>
                            <a:rPr lang="en-US" sz="1600" i="1">
                              <a:solidFill>
                                <a:schemeClr val="tx1"/>
                              </a:solidFill>
                              <a:latin typeface="Cambria Math"/>
                            </a:rPr>
                            <m:t>(</m:t>
                          </m:r>
                          <m:r>
                            <a:rPr lang="en-US" sz="1600" b="0" i="1" smtClean="0">
                              <a:solidFill>
                                <a:schemeClr val="tx1"/>
                              </a:solidFill>
                              <a:latin typeface="Cambria Math"/>
                            </a:rPr>
                            <m:t>𝑒</m:t>
                          </m:r>
                          <m:r>
                            <a:rPr lang="en-US" sz="1600" i="1">
                              <a:solidFill>
                                <a:schemeClr val="tx1"/>
                              </a:solidFill>
                              <a:latin typeface="Cambria Math"/>
                            </a:rPr>
                            <m:t>)</m:t>
                          </m:r>
                        </m:e>
                      </m:nary>
                    </m:oMath>
                  </m:oMathPara>
                </a14:m>
                <a:endParaRPr lang="en-US" sz="1600" dirty="0" smtClean="0">
                  <a:solidFill>
                    <a:schemeClr val="tx1"/>
                  </a:solidFill>
                  <a:latin typeface="Cambria Math"/>
                  <a:cs typeface="Cambria Math"/>
                </a:endParaRPr>
              </a:p>
              <a:p>
                <a:pPr marL="0" indent="0" fontAlgn="auto">
                  <a:spcBef>
                    <a:spcPts val="0"/>
                  </a:spcBef>
                  <a:spcAft>
                    <a:spcPts val="0"/>
                  </a:spcAft>
                  <a:buNone/>
                </a:pPr>
                <a:endParaRPr lang="en-US" sz="1600" dirty="0">
                  <a:solidFill>
                    <a:schemeClr val="tx1"/>
                  </a:solidFill>
                  <a:latin typeface="Cambria Math"/>
                  <a:cs typeface="Cambria Math"/>
                </a:endParaRPr>
              </a:p>
              <a:p>
                <a:pPr marL="0" indent="0" fontAlgn="auto">
                  <a:spcBef>
                    <a:spcPts val="0"/>
                  </a:spcBef>
                  <a:spcAft>
                    <a:spcPts val="0"/>
                  </a:spcAft>
                  <a:buNone/>
                </a:pPr>
                <a:endParaRPr lang="en-US" sz="1600" dirty="0">
                  <a:solidFill>
                    <a:schemeClr val="tx1"/>
                  </a:solidFill>
                  <a:latin typeface="Cambria Math"/>
                </a:endParaRPr>
              </a:p>
              <a:p>
                <a:pPr marL="0" indent="0" fontAlgn="auto">
                  <a:spcBef>
                    <a:spcPts val="0"/>
                  </a:spcBef>
                  <a:spcAft>
                    <a:spcPts val="0"/>
                  </a:spcAft>
                  <a:buNone/>
                </a:pPr>
                <a14:m>
                  <m:oMathPara xmlns:m="http://schemas.openxmlformats.org/officeDocument/2006/math">
                    <m:oMathParaPr>
                      <m:jc m:val="left"/>
                    </m:oMathParaPr>
                    <m:oMath xmlns:m="http://schemas.openxmlformats.org/officeDocument/2006/math">
                      <m:sSub>
                        <m:sSubPr>
                          <m:ctrlPr>
                            <a:rPr lang="en-US" sz="1600" i="1">
                              <a:solidFill>
                                <a:schemeClr val="tx1"/>
                              </a:solidFill>
                              <a:latin typeface="Cambria Math"/>
                            </a:rPr>
                          </m:ctrlPr>
                        </m:sSubPr>
                        <m:e>
                          <m:r>
                            <a:rPr lang="en-US" sz="1600" b="0" i="1" smtClean="0">
                              <a:solidFill>
                                <a:schemeClr val="tx1"/>
                              </a:solidFill>
                              <a:latin typeface="Cambria Math"/>
                            </a:rPr>
                            <m:t>𝑝</m:t>
                          </m:r>
                        </m:e>
                        <m:sub>
                          <m:r>
                            <a:rPr lang="en-US" sz="1600" i="1">
                              <a:solidFill>
                                <a:schemeClr val="tx1"/>
                              </a:solidFill>
                              <a:latin typeface="Cambria Math"/>
                            </a:rPr>
                            <m:t>𝑘</m:t>
                          </m:r>
                        </m:sub>
                      </m:sSub>
                      <m:d>
                        <m:dPr>
                          <m:ctrlPr>
                            <a:rPr lang="en-US" sz="1600" i="1">
                              <a:solidFill>
                                <a:schemeClr val="tx1"/>
                              </a:solidFill>
                              <a:latin typeface="Cambria Math"/>
                            </a:rPr>
                          </m:ctrlPr>
                        </m:dPr>
                        <m:e>
                          <m:r>
                            <a:rPr lang="en-US" sz="1600" b="0" i="1" smtClean="0">
                              <a:solidFill>
                                <a:schemeClr val="tx1"/>
                              </a:solidFill>
                              <a:latin typeface="Cambria Math"/>
                            </a:rPr>
                            <m:t>𝑒</m:t>
                          </m:r>
                        </m:e>
                      </m:d>
                      <m:r>
                        <a:rPr lang="en-US" sz="1600" i="1">
                          <a:solidFill>
                            <a:schemeClr val="tx1"/>
                          </a:solidFill>
                          <a:latin typeface="Cambria Math"/>
                        </a:rPr>
                        <m:t>=</m:t>
                      </m:r>
                      <m:d>
                        <m:dPr>
                          <m:begChr m:val="{"/>
                          <m:endChr m:val=""/>
                          <m:ctrlPr>
                            <a:rPr lang="en-US" sz="1600" i="1">
                              <a:solidFill>
                                <a:schemeClr val="tx1"/>
                              </a:solidFill>
                              <a:latin typeface="Cambria Math"/>
                            </a:rPr>
                          </m:ctrlPr>
                        </m:dPr>
                        <m:e>
                          <m:m>
                            <m:mPr>
                              <m:mcs>
                                <m:mc>
                                  <m:mcPr>
                                    <m:count m:val="2"/>
                                    <m:mcJc m:val="center"/>
                                  </m:mcPr>
                                </m:mc>
                              </m:mcs>
                              <m:ctrlPr>
                                <a:rPr lang="en-US" sz="1600" i="1">
                                  <a:solidFill>
                                    <a:schemeClr val="tx1"/>
                                  </a:solidFill>
                                  <a:latin typeface="Cambria Math"/>
                                </a:rPr>
                              </m:ctrlPr>
                            </m:mPr>
                            <m:mr>
                              <m:e>
                                <m:r>
                                  <m:rPr>
                                    <m:brk m:alnAt="7"/>
                                  </m:rPr>
                                  <a:rPr lang="en-US" sz="1600" i="1">
                                    <a:solidFill>
                                      <a:schemeClr val="tx1"/>
                                    </a:solidFill>
                                    <a:latin typeface="Cambria Math"/>
                                  </a:rPr>
                                  <m:t>−</m:t>
                                </m:r>
                                <m:r>
                                  <a:rPr lang="en-US" sz="1600" i="1">
                                    <a:solidFill>
                                      <a:schemeClr val="tx1"/>
                                    </a:solidFill>
                                    <a:latin typeface="Cambria Math"/>
                                    <a:ea typeface="Cambria Math"/>
                                  </a:rPr>
                                  <m:t>∞</m:t>
                                </m:r>
                              </m:e>
                              <m:e>
                                <m:sSub>
                                  <m:sSubPr>
                                    <m:ctrlPr>
                                      <a:rPr lang="en-US" sz="1600" i="1" dirty="0">
                                        <a:solidFill>
                                          <a:schemeClr val="tx1"/>
                                        </a:solidFill>
                                        <a:latin typeface="Cambria Math"/>
                                        <a:ea typeface="MS PGothic" charset="0"/>
                                      </a:rPr>
                                    </m:ctrlPr>
                                  </m:sSubPr>
                                  <m:e>
                                    <m:r>
                                      <a:rPr lang="en-US" sz="1600" b="0" i="1" dirty="0" smtClean="0">
                                        <a:solidFill>
                                          <a:schemeClr val="tx1"/>
                                        </a:solidFill>
                                        <a:latin typeface="Cambria Math"/>
                                        <a:ea typeface="MS PGothic" charset="0"/>
                                      </a:rPr>
                                      <m:t>𝑒</m:t>
                                    </m:r>
                                  </m:e>
                                  <m:sub>
                                    <m:r>
                                      <a:rPr lang="en-US" sz="1600" i="1" dirty="0">
                                        <a:solidFill>
                                          <a:schemeClr val="tx1"/>
                                        </a:solidFill>
                                        <a:latin typeface="Cambria Math"/>
                                        <a:ea typeface="MS PGothic" charset="0"/>
                                      </a:rPr>
                                      <m:t>𝑘</m:t>
                                    </m:r>
                                  </m:sub>
                                </m:sSub>
                                <m:r>
                                  <a:rPr lang="en-US" sz="1600" i="1" dirty="0">
                                    <a:solidFill>
                                      <a:schemeClr val="tx1"/>
                                    </a:solidFill>
                                    <a:latin typeface="Cambria Math"/>
                                    <a:ea typeface="Cambria Math"/>
                                  </a:rPr>
                                  <m:t>≠</m:t>
                                </m:r>
                                <m:r>
                                  <a:rPr lang="en-US" sz="1600" i="1" dirty="0">
                                    <a:solidFill>
                                      <a:schemeClr val="tx1"/>
                                    </a:solidFill>
                                    <a:latin typeface="Cambria Math"/>
                                    <a:ea typeface="Cambria Math"/>
                                  </a:rPr>
                                  <m:t>𝑘</m:t>
                                </m:r>
                                <m:r>
                                  <a:rPr lang="en-US" sz="1600" i="1" dirty="0">
                                    <a:solidFill>
                                      <a:schemeClr val="tx1"/>
                                    </a:solidFill>
                                    <a:latin typeface="Cambria Math"/>
                                    <a:ea typeface="Cambria Math"/>
                                  </a:rPr>
                                  <m:t> </m:t>
                                </m:r>
                                <m:r>
                                  <m:rPr>
                                    <m:nor/>
                                  </m:rPr>
                                  <a:rPr lang="en-US" sz="1600" dirty="0">
                                    <a:solidFill>
                                      <a:schemeClr val="tx1"/>
                                    </a:solidFill>
                                    <a:latin typeface="Cambria Math"/>
                                    <a:ea typeface="Cambria Math"/>
                                  </a:rPr>
                                  <m:t>but</m:t>
                                </m:r>
                                <m:r>
                                  <m:rPr>
                                    <m:nor/>
                                  </m:rPr>
                                  <a:rPr lang="en-US" sz="1600" dirty="0">
                                    <a:solidFill>
                                      <a:schemeClr val="tx1"/>
                                    </a:solidFill>
                                    <a:latin typeface="Cambria Math"/>
                                    <a:ea typeface="Cambria Math"/>
                                  </a:rPr>
                                  <m:t> </m:t>
                                </m:r>
                                <m:r>
                                  <a:rPr lang="en-US" sz="1600" i="1" dirty="0">
                                    <a:solidFill>
                                      <a:schemeClr val="tx1"/>
                                    </a:solidFill>
                                    <a:latin typeface="Cambria Math"/>
                                    <a:ea typeface="Cambria Math"/>
                                  </a:rPr>
                                  <m:t>∃</m:t>
                                </m:r>
                                <m:r>
                                  <a:rPr lang="en-US" sz="1600" i="1" dirty="0">
                                    <a:solidFill>
                                      <a:schemeClr val="tx1"/>
                                    </a:solidFill>
                                    <a:latin typeface="Cambria Math"/>
                                    <a:ea typeface="Cambria Math"/>
                                  </a:rPr>
                                  <m:t>𝑖</m:t>
                                </m:r>
                                <m:r>
                                  <a:rPr lang="en-US" sz="1600" i="1" dirty="0">
                                    <a:solidFill>
                                      <a:schemeClr val="tx1"/>
                                    </a:solidFill>
                                    <a:latin typeface="Cambria Math"/>
                                    <a:ea typeface="Cambria Math"/>
                                  </a:rPr>
                                  <m:t> :</m:t>
                                </m:r>
                                <m:sSub>
                                  <m:sSubPr>
                                    <m:ctrlPr>
                                      <a:rPr lang="en-US" sz="1600" i="1" dirty="0">
                                        <a:solidFill>
                                          <a:schemeClr val="tx1"/>
                                        </a:solidFill>
                                        <a:latin typeface="Cambria Math"/>
                                        <a:ea typeface="Cambria Math"/>
                                      </a:rPr>
                                    </m:ctrlPr>
                                  </m:sSubPr>
                                  <m:e>
                                    <m:r>
                                      <a:rPr lang="en-US" sz="1600" b="0" i="1" dirty="0" smtClean="0">
                                        <a:solidFill>
                                          <a:schemeClr val="tx1"/>
                                        </a:solidFill>
                                        <a:latin typeface="Cambria Math"/>
                                        <a:ea typeface="Cambria Math"/>
                                      </a:rPr>
                                      <m:t>𝑒</m:t>
                                    </m:r>
                                  </m:e>
                                  <m:sub>
                                    <m:r>
                                      <a:rPr lang="en-US" sz="1600" i="1" dirty="0">
                                        <a:solidFill>
                                          <a:schemeClr val="tx1"/>
                                        </a:solidFill>
                                        <a:latin typeface="Cambria Math"/>
                                        <a:ea typeface="Cambria Math"/>
                                      </a:rPr>
                                      <m:t>𝑖</m:t>
                                    </m:r>
                                  </m:sub>
                                </m:sSub>
                                <m:r>
                                  <a:rPr lang="en-US" sz="1600" i="1" dirty="0">
                                    <a:solidFill>
                                      <a:schemeClr val="tx1"/>
                                    </a:solidFill>
                                    <a:latin typeface="Cambria Math"/>
                                    <a:ea typeface="Cambria Math"/>
                                  </a:rPr>
                                  <m:t>=</m:t>
                                </m:r>
                                <m:r>
                                  <a:rPr lang="en-US" sz="1600" i="1" dirty="0">
                                    <a:solidFill>
                                      <a:schemeClr val="tx1"/>
                                    </a:solidFill>
                                    <a:latin typeface="Cambria Math"/>
                                    <a:ea typeface="Cambria Math"/>
                                  </a:rPr>
                                  <m:t>𝑘</m:t>
                                </m:r>
                              </m:e>
                            </m:mr>
                            <m:mr>
                              <m:e>
                                <m:r>
                                  <a:rPr lang="en-US" sz="1600" i="1">
                                    <a:solidFill>
                                      <a:schemeClr val="tx1"/>
                                    </a:solidFill>
                                    <a:latin typeface="Cambria Math"/>
                                  </a:rPr>
                                  <m:t>0</m:t>
                                </m:r>
                              </m:e>
                              <m:e>
                                <m:r>
                                  <m:rPr>
                                    <m:nor/>
                                  </m:rPr>
                                  <a:rPr lang="en-US" sz="1600">
                                    <a:solidFill>
                                      <a:schemeClr val="tx1"/>
                                    </a:solidFill>
                                    <a:latin typeface="Cambria Math"/>
                                  </a:rPr>
                                  <m:t>otherwise</m:t>
                                </m:r>
                              </m:e>
                            </m:mr>
                          </m:m>
                        </m:e>
                      </m:d>
                    </m:oMath>
                  </m:oMathPara>
                </a14:m>
                <a:endParaRPr lang="en-US" sz="1600" dirty="0" smtClean="0">
                  <a:solidFill>
                    <a:schemeClr val="tx1"/>
                  </a:solidFill>
                  <a:latin typeface="Cambria Math"/>
                  <a:ea typeface="MS PGothic" charset="0"/>
                  <a:cs typeface="Cambria Math"/>
                </a:endParaRPr>
              </a:p>
              <a:p>
                <a:pPr marL="0" indent="0" fontAlgn="auto">
                  <a:spcBef>
                    <a:spcPts val="0"/>
                  </a:spcBef>
                  <a:spcAft>
                    <a:spcPts val="0"/>
                  </a:spcAft>
                  <a:buNone/>
                </a:pPr>
                <a:endParaRPr lang="en-US" sz="1600" dirty="0" smtClean="0">
                  <a:solidFill>
                    <a:schemeClr val="tx1"/>
                  </a:solidFill>
                  <a:latin typeface="Cambria Math"/>
                  <a:ea typeface="MS PGothic" charset="0"/>
                  <a:cs typeface="Cambria Math"/>
                </a:endParaRPr>
              </a:p>
              <a:p>
                <a:pPr marL="0" indent="0" fontAlgn="auto">
                  <a:spcBef>
                    <a:spcPts val="0"/>
                  </a:spcBef>
                  <a:spcAft>
                    <a:spcPts val="0"/>
                  </a:spcAft>
                  <a:buNone/>
                </a:pPr>
                <a14:m>
                  <m:oMathPara xmlns:m="http://schemas.openxmlformats.org/officeDocument/2006/math">
                    <m:oMathParaPr>
                      <m:jc m:val="left"/>
                    </m:oMathParaPr>
                    <m:oMath xmlns:m="http://schemas.openxmlformats.org/officeDocument/2006/math">
                      <m:sSubSup>
                        <m:sSubSupPr>
                          <m:ctrlPr>
                            <a:rPr lang="en-US" sz="1600" i="1">
                              <a:solidFill>
                                <a:schemeClr val="tx1"/>
                              </a:solidFill>
                              <a:latin typeface="Cambria Math"/>
                            </a:rPr>
                          </m:ctrlPr>
                        </m:sSubSupPr>
                        <m:e>
                          <m:r>
                            <a:rPr lang="en-US" sz="1600" i="1" smtClean="0">
                              <a:solidFill>
                                <a:schemeClr val="tx1"/>
                              </a:solidFill>
                              <a:latin typeface="Cambria Math"/>
                              <a:ea typeface="Cambria Math"/>
                            </a:rPr>
                            <m:t>𝛼</m:t>
                          </m:r>
                        </m:e>
                        <m:sub>
                          <m:r>
                            <a:rPr lang="en-US" sz="1600" i="1">
                              <a:solidFill>
                                <a:schemeClr val="tx1"/>
                              </a:solidFill>
                              <a:latin typeface="Cambria Math"/>
                            </a:rPr>
                            <m:t>𝑖𝑗</m:t>
                          </m:r>
                        </m:sub>
                        <m:sup/>
                      </m:sSubSup>
                      <m:r>
                        <a:rPr lang="en-US" sz="1600" i="1">
                          <a:solidFill>
                            <a:schemeClr val="tx1"/>
                          </a:solidFill>
                          <a:latin typeface="Cambria Math"/>
                        </a:rPr>
                        <m:t>=</m:t>
                      </m:r>
                      <m:d>
                        <m:dPr>
                          <m:begChr m:val="{"/>
                          <m:endChr m:val=""/>
                          <m:ctrlPr>
                            <a:rPr lang="en-US" sz="1600" i="1">
                              <a:solidFill>
                                <a:schemeClr val="tx1"/>
                              </a:solidFill>
                              <a:latin typeface="Cambria Math"/>
                            </a:rPr>
                          </m:ctrlPr>
                        </m:dPr>
                        <m:e>
                          <m:m>
                            <m:mPr>
                              <m:mcs>
                                <m:mc>
                                  <m:mcPr>
                                    <m:count m:val="2"/>
                                    <m:mcJc m:val="center"/>
                                  </m:mcPr>
                                </m:mc>
                              </m:mcs>
                              <m:ctrlPr>
                                <a:rPr lang="en-US" sz="1600" i="1">
                                  <a:solidFill>
                                    <a:schemeClr val="tx1"/>
                                  </a:solidFill>
                                  <a:latin typeface="Cambria Math"/>
                                </a:rPr>
                              </m:ctrlPr>
                            </m:mPr>
                            <m:mr>
                              <m:e>
                                <m:nary>
                                  <m:naryPr>
                                    <m:chr m:val="∑"/>
                                    <m:supHide m:val="on"/>
                                    <m:ctrlPr>
                                      <a:rPr lang="en-US" sz="1600" i="1">
                                        <a:solidFill>
                                          <a:schemeClr val="tx1"/>
                                        </a:solidFill>
                                        <a:latin typeface="Cambria Math"/>
                                      </a:rPr>
                                    </m:ctrlPr>
                                  </m:naryPr>
                                  <m:sub>
                                    <m:r>
                                      <m:rPr>
                                        <m:brk m:alnAt="7"/>
                                      </m:rPr>
                                      <a:rPr lang="en-US" sz="1600" i="1">
                                        <a:solidFill>
                                          <a:schemeClr val="tx1"/>
                                        </a:solidFill>
                                        <a:latin typeface="Cambria Math"/>
                                      </a:rPr>
                                      <m:t>𝑘</m:t>
                                    </m:r>
                                    <m:r>
                                      <a:rPr lang="en-US" sz="1600" i="1">
                                        <a:solidFill>
                                          <a:schemeClr val="tx1"/>
                                        </a:solidFill>
                                        <a:latin typeface="Cambria Math"/>
                                        <a:ea typeface="Cambria Math"/>
                                      </a:rPr>
                                      <m:t>≠</m:t>
                                    </m:r>
                                    <m:r>
                                      <a:rPr lang="en-US" sz="1600" i="1">
                                        <a:solidFill>
                                          <a:schemeClr val="tx1"/>
                                        </a:solidFill>
                                        <a:latin typeface="Cambria Math"/>
                                        <a:ea typeface="Cambria Math"/>
                                      </a:rPr>
                                      <m:t>𝑗</m:t>
                                    </m:r>
                                  </m:sub>
                                  <m:sup/>
                                  <m:e>
                                    <m:func>
                                      <m:funcPr>
                                        <m:ctrlPr>
                                          <a:rPr lang="en-US" sz="1600" i="1">
                                            <a:solidFill>
                                              <a:schemeClr val="tx1"/>
                                            </a:solidFill>
                                            <a:latin typeface="Cambria Math"/>
                                          </a:rPr>
                                        </m:ctrlPr>
                                      </m:funcPr>
                                      <m:fName>
                                        <m:limLow>
                                          <m:limLowPr>
                                            <m:ctrlPr>
                                              <a:rPr lang="en-US" sz="1600" i="1">
                                                <a:solidFill>
                                                  <a:schemeClr val="tx1"/>
                                                </a:solidFill>
                                                <a:latin typeface="Cambria Math"/>
                                              </a:rPr>
                                            </m:ctrlPr>
                                          </m:limLowPr>
                                          <m:e>
                                            <m:r>
                                              <m:rPr>
                                                <m:sty m:val="p"/>
                                              </m:rPr>
                                              <a:rPr lang="en-US" sz="1600">
                                                <a:solidFill>
                                                  <a:schemeClr val="tx1"/>
                                                </a:solidFill>
                                                <a:latin typeface="Cambria Math"/>
                                              </a:rPr>
                                              <m:t>max</m:t>
                                            </m:r>
                                          </m:e>
                                          <m:lim>
                                            <m:r>
                                              <a:rPr lang="en-US" sz="1600" i="1">
                                                <a:solidFill>
                                                  <a:schemeClr val="tx1"/>
                                                </a:solidFill>
                                                <a:latin typeface="Cambria Math"/>
                                              </a:rPr>
                                              <m:t> </m:t>
                                            </m:r>
                                          </m:lim>
                                        </m:limLow>
                                      </m:fName>
                                      <m:e>
                                        <m:r>
                                          <a:rPr lang="en-US" sz="1600" i="1">
                                            <a:solidFill>
                                              <a:schemeClr val="tx1"/>
                                            </a:solidFill>
                                            <a:latin typeface="Cambria Math"/>
                                          </a:rPr>
                                          <m:t>(0,</m:t>
                                        </m:r>
                                        <m:sSubSup>
                                          <m:sSubSupPr>
                                            <m:ctrlPr>
                                              <a:rPr lang="en-US" sz="1600" i="1">
                                                <a:solidFill>
                                                  <a:schemeClr val="tx1"/>
                                                </a:solidFill>
                                                <a:latin typeface="Cambria Math"/>
                                              </a:rPr>
                                            </m:ctrlPr>
                                          </m:sSubSupPr>
                                          <m:e>
                                            <m:r>
                                              <a:rPr lang="en-US" sz="1600" i="1">
                                                <a:solidFill>
                                                  <a:schemeClr val="tx1"/>
                                                </a:solidFill>
                                                <a:latin typeface="Cambria Math"/>
                                                <a:ea typeface="Cambria Math"/>
                                              </a:rPr>
                                              <m:t>𝜌</m:t>
                                            </m:r>
                                          </m:e>
                                          <m:sub>
                                            <m:r>
                                              <a:rPr lang="en-US" sz="1600" i="1">
                                                <a:solidFill>
                                                  <a:schemeClr val="tx1"/>
                                                </a:solidFill>
                                                <a:latin typeface="Cambria Math"/>
                                                <a:ea typeface="Cambria Math"/>
                                              </a:rPr>
                                              <m:t>𝑘</m:t>
                                            </m:r>
                                            <m:r>
                                              <a:rPr lang="en-US" sz="1600" i="1">
                                                <a:solidFill>
                                                  <a:schemeClr val="tx1"/>
                                                </a:solidFill>
                                                <a:latin typeface="Cambria Math"/>
                                              </a:rPr>
                                              <m:t>𝑗</m:t>
                                            </m:r>
                                          </m:sub>
                                          <m:sup/>
                                        </m:sSubSup>
                                        <m:r>
                                          <a:rPr lang="en-US" sz="1600" i="1" dirty="0">
                                            <a:solidFill>
                                              <a:schemeClr val="tx1"/>
                                            </a:solidFill>
                                            <a:latin typeface="Cambria Math"/>
                                            <a:ea typeface="MS PGothic" charset="0"/>
                                            <a:cs typeface="Cambria Math"/>
                                          </a:rPr>
                                          <m:t>)</m:t>
                                        </m:r>
                                      </m:e>
                                    </m:func>
                                  </m:e>
                                </m:nary>
                              </m:e>
                              <m:e>
                                <m:r>
                                  <a:rPr lang="en-US" sz="1600" b="0" i="1" dirty="0" smtClean="0">
                                    <a:solidFill>
                                      <a:schemeClr val="tx1"/>
                                    </a:solidFill>
                                    <a:latin typeface="Cambria Math"/>
                                    <a:ea typeface="MS PGothic" charset="0"/>
                                  </a:rPr>
                                  <m:t>𝑖</m:t>
                                </m:r>
                                <m:r>
                                  <a:rPr lang="en-US" sz="1600" b="0" i="1" dirty="0" smtClean="0">
                                    <a:solidFill>
                                      <a:schemeClr val="tx1"/>
                                    </a:solidFill>
                                    <a:latin typeface="Cambria Math"/>
                                    <a:ea typeface="MS PGothic" charset="0"/>
                                  </a:rPr>
                                  <m:t>=</m:t>
                                </m:r>
                                <m:r>
                                  <a:rPr lang="en-US" sz="1600" b="0" i="1" dirty="0" smtClean="0">
                                    <a:solidFill>
                                      <a:schemeClr val="tx1"/>
                                    </a:solidFill>
                                    <a:latin typeface="Cambria Math"/>
                                    <a:ea typeface="MS PGothic" charset="0"/>
                                  </a:rPr>
                                  <m:t>𝑗</m:t>
                                </m:r>
                              </m:e>
                            </m:mr>
                            <m:mr>
                              <m:e>
                                <m:func>
                                  <m:funcPr>
                                    <m:ctrlPr>
                                      <a:rPr lang="en-US" sz="1600" i="1">
                                        <a:solidFill>
                                          <a:schemeClr val="tx1"/>
                                        </a:solidFill>
                                        <a:latin typeface="Cambria Math"/>
                                      </a:rPr>
                                    </m:ctrlPr>
                                  </m:funcPr>
                                  <m:fName>
                                    <m:limLow>
                                      <m:limLowPr>
                                        <m:ctrlPr>
                                          <a:rPr lang="en-US" sz="1600" i="1">
                                            <a:solidFill>
                                              <a:schemeClr val="tx1"/>
                                            </a:solidFill>
                                            <a:latin typeface="Cambria Math"/>
                                          </a:rPr>
                                        </m:ctrlPr>
                                      </m:limLowPr>
                                      <m:e>
                                        <m:r>
                                          <m:rPr>
                                            <m:sty m:val="p"/>
                                          </m:rPr>
                                          <a:rPr lang="en-US" sz="1600">
                                            <a:solidFill>
                                              <a:schemeClr val="tx1"/>
                                            </a:solidFill>
                                            <a:latin typeface="Cambria Math"/>
                                          </a:rPr>
                                          <m:t>min</m:t>
                                        </m:r>
                                      </m:e>
                                      <m:lim>
                                        <m:r>
                                          <a:rPr lang="en-US" sz="1600" i="1">
                                            <a:solidFill>
                                              <a:schemeClr val="tx1"/>
                                            </a:solidFill>
                                            <a:latin typeface="Cambria Math"/>
                                          </a:rPr>
                                          <m:t> </m:t>
                                        </m:r>
                                      </m:lim>
                                    </m:limLow>
                                  </m:fName>
                                  <m:e>
                                    <m:r>
                                      <a:rPr lang="en-US" sz="1600" i="1">
                                        <a:solidFill>
                                          <a:schemeClr val="tx1"/>
                                        </a:solidFill>
                                        <a:latin typeface="Cambria Math"/>
                                      </a:rPr>
                                      <m:t>[0,</m:t>
                                    </m:r>
                                  </m:e>
                                </m:func>
                                <m:sSubSup>
                                  <m:sSubSupPr>
                                    <m:ctrlPr>
                                      <a:rPr lang="en-US" sz="1600" i="1">
                                        <a:solidFill>
                                          <a:schemeClr val="tx1"/>
                                        </a:solidFill>
                                        <a:latin typeface="Cambria Math"/>
                                      </a:rPr>
                                    </m:ctrlPr>
                                  </m:sSubSupPr>
                                  <m:e>
                                    <m:r>
                                      <a:rPr lang="en-US" sz="1600" i="1">
                                        <a:solidFill>
                                          <a:schemeClr val="tx1"/>
                                        </a:solidFill>
                                        <a:latin typeface="Cambria Math"/>
                                        <a:ea typeface="Cambria Math"/>
                                      </a:rPr>
                                      <m:t>𝜌</m:t>
                                    </m:r>
                                  </m:e>
                                  <m:sub>
                                    <m:r>
                                      <a:rPr lang="en-US" sz="1600" i="1">
                                        <a:solidFill>
                                          <a:schemeClr val="tx1"/>
                                        </a:solidFill>
                                        <a:latin typeface="Cambria Math"/>
                                        <a:ea typeface="Cambria Math"/>
                                      </a:rPr>
                                      <m:t>𝑗</m:t>
                                    </m:r>
                                    <m:r>
                                      <a:rPr lang="en-US" sz="1600" i="1">
                                        <a:solidFill>
                                          <a:schemeClr val="tx1"/>
                                        </a:solidFill>
                                        <a:latin typeface="Cambria Math"/>
                                      </a:rPr>
                                      <m:t>𝑗</m:t>
                                    </m:r>
                                  </m:sub>
                                  <m:sup/>
                                </m:sSubSup>
                                <m:r>
                                  <a:rPr lang="en-US" sz="1600" i="1">
                                    <a:solidFill>
                                      <a:schemeClr val="tx1"/>
                                    </a:solidFill>
                                    <a:latin typeface="Cambria Math"/>
                                  </a:rPr>
                                  <m:t>+</m:t>
                                </m:r>
                                <m:nary>
                                  <m:naryPr>
                                    <m:chr m:val="∑"/>
                                    <m:supHide m:val="on"/>
                                    <m:ctrlPr>
                                      <a:rPr lang="en-US" sz="1600" i="1">
                                        <a:solidFill>
                                          <a:schemeClr val="tx1"/>
                                        </a:solidFill>
                                        <a:latin typeface="Cambria Math"/>
                                      </a:rPr>
                                    </m:ctrlPr>
                                  </m:naryPr>
                                  <m:sub>
                                    <m:r>
                                      <m:rPr>
                                        <m:brk m:alnAt="7"/>
                                      </m:rPr>
                                      <a:rPr lang="en-US" sz="1600" i="1">
                                        <a:solidFill>
                                          <a:schemeClr val="tx1"/>
                                        </a:solidFill>
                                        <a:latin typeface="Cambria Math"/>
                                      </a:rPr>
                                      <m:t>𝑘</m:t>
                                    </m:r>
                                    <m:r>
                                      <a:rPr lang="en-US" sz="1600" i="1">
                                        <a:solidFill>
                                          <a:schemeClr val="tx1"/>
                                        </a:solidFill>
                                        <a:latin typeface="Cambria Math"/>
                                        <a:ea typeface="Cambria Math"/>
                                      </a:rPr>
                                      <m:t>∉{</m:t>
                                    </m:r>
                                    <m:r>
                                      <a:rPr lang="en-US" sz="1600" i="1">
                                        <a:solidFill>
                                          <a:schemeClr val="tx1"/>
                                        </a:solidFill>
                                        <a:latin typeface="Cambria Math"/>
                                        <a:ea typeface="Cambria Math"/>
                                      </a:rPr>
                                      <m:t>𝑖</m:t>
                                    </m:r>
                                    <m:r>
                                      <a:rPr lang="en-US" sz="1600" i="1">
                                        <a:solidFill>
                                          <a:schemeClr val="tx1"/>
                                        </a:solidFill>
                                        <a:latin typeface="Cambria Math"/>
                                        <a:ea typeface="Cambria Math"/>
                                      </a:rPr>
                                      <m:t>,</m:t>
                                    </m:r>
                                    <m:r>
                                      <a:rPr lang="en-US" sz="1600" i="1">
                                        <a:solidFill>
                                          <a:schemeClr val="tx1"/>
                                        </a:solidFill>
                                        <a:latin typeface="Cambria Math"/>
                                        <a:ea typeface="Cambria Math"/>
                                      </a:rPr>
                                      <m:t>𝑗</m:t>
                                    </m:r>
                                    <m:r>
                                      <a:rPr lang="en-US" sz="1600" i="1">
                                        <a:solidFill>
                                          <a:schemeClr val="tx1"/>
                                        </a:solidFill>
                                        <a:latin typeface="Cambria Math"/>
                                        <a:ea typeface="Cambria Math"/>
                                      </a:rPr>
                                      <m:t>}</m:t>
                                    </m:r>
                                  </m:sub>
                                  <m:sup/>
                                  <m:e>
                                    <m:func>
                                      <m:funcPr>
                                        <m:ctrlPr>
                                          <a:rPr lang="en-US" sz="1600" i="1">
                                            <a:solidFill>
                                              <a:schemeClr val="tx1"/>
                                            </a:solidFill>
                                            <a:latin typeface="Cambria Math"/>
                                          </a:rPr>
                                        </m:ctrlPr>
                                      </m:funcPr>
                                      <m:fName>
                                        <m:limLow>
                                          <m:limLowPr>
                                            <m:ctrlPr>
                                              <a:rPr lang="en-US" sz="1600" i="1">
                                                <a:solidFill>
                                                  <a:schemeClr val="tx1"/>
                                                </a:solidFill>
                                                <a:latin typeface="Cambria Math"/>
                                              </a:rPr>
                                            </m:ctrlPr>
                                          </m:limLowPr>
                                          <m:e>
                                            <m:r>
                                              <m:rPr>
                                                <m:sty m:val="p"/>
                                              </m:rPr>
                                              <a:rPr lang="en-US" sz="1600">
                                                <a:solidFill>
                                                  <a:schemeClr val="tx1"/>
                                                </a:solidFill>
                                                <a:latin typeface="Cambria Math"/>
                                              </a:rPr>
                                              <m:t>max</m:t>
                                            </m:r>
                                          </m:e>
                                          <m:lim>
                                            <m:r>
                                              <a:rPr lang="en-US" sz="1600" i="1">
                                                <a:solidFill>
                                                  <a:schemeClr val="tx1"/>
                                                </a:solidFill>
                                                <a:latin typeface="Cambria Math"/>
                                              </a:rPr>
                                              <m:t> </m:t>
                                            </m:r>
                                          </m:lim>
                                        </m:limLow>
                                      </m:fName>
                                      <m:e>
                                        <m:r>
                                          <a:rPr lang="en-US" sz="1600" i="1">
                                            <a:solidFill>
                                              <a:schemeClr val="tx1"/>
                                            </a:solidFill>
                                            <a:latin typeface="Cambria Math"/>
                                          </a:rPr>
                                          <m:t>(0,</m:t>
                                        </m:r>
                                        <m:sSubSup>
                                          <m:sSubSupPr>
                                            <m:ctrlPr>
                                              <a:rPr lang="en-US" sz="1600" i="1">
                                                <a:solidFill>
                                                  <a:schemeClr val="tx1"/>
                                                </a:solidFill>
                                                <a:latin typeface="Cambria Math"/>
                                              </a:rPr>
                                            </m:ctrlPr>
                                          </m:sSubSupPr>
                                          <m:e>
                                            <m:r>
                                              <a:rPr lang="en-US" sz="1600" i="1">
                                                <a:solidFill>
                                                  <a:schemeClr val="tx1"/>
                                                </a:solidFill>
                                                <a:latin typeface="Cambria Math"/>
                                                <a:ea typeface="Cambria Math"/>
                                              </a:rPr>
                                              <m:t>𝜌</m:t>
                                            </m:r>
                                          </m:e>
                                          <m:sub>
                                            <m:r>
                                              <a:rPr lang="en-US" sz="1600" i="1">
                                                <a:solidFill>
                                                  <a:schemeClr val="tx1"/>
                                                </a:solidFill>
                                                <a:latin typeface="Cambria Math"/>
                                                <a:ea typeface="Cambria Math"/>
                                              </a:rPr>
                                              <m:t>𝑘</m:t>
                                            </m:r>
                                            <m:r>
                                              <a:rPr lang="en-US" sz="1600" i="1">
                                                <a:solidFill>
                                                  <a:schemeClr val="tx1"/>
                                                </a:solidFill>
                                                <a:latin typeface="Cambria Math"/>
                                              </a:rPr>
                                              <m:t>𝑗</m:t>
                                            </m:r>
                                          </m:sub>
                                          <m:sup/>
                                        </m:sSubSup>
                                        <m:r>
                                          <a:rPr lang="en-US" sz="1600" i="1" dirty="0">
                                            <a:solidFill>
                                              <a:schemeClr val="tx1"/>
                                            </a:solidFill>
                                            <a:latin typeface="Cambria Math"/>
                                            <a:ea typeface="MS PGothic" charset="0"/>
                                            <a:cs typeface="Cambria Math"/>
                                          </a:rPr>
                                          <m:t>)</m:t>
                                        </m:r>
                                      </m:e>
                                    </m:func>
                                    <m:r>
                                      <a:rPr lang="en-US" sz="1600" i="1" dirty="0">
                                        <a:solidFill>
                                          <a:schemeClr val="tx1"/>
                                        </a:solidFill>
                                        <a:latin typeface="Cambria Math"/>
                                        <a:ea typeface="MS PGothic" charset="0"/>
                                        <a:cs typeface="Cambria Math"/>
                                      </a:rPr>
                                      <m:t>]</m:t>
                                    </m:r>
                                  </m:e>
                                </m:nary>
                              </m:e>
                              <m:e>
                                <m:r>
                                  <a:rPr lang="en-US" sz="1600" b="0" i="1" smtClean="0">
                                    <a:solidFill>
                                      <a:schemeClr val="tx1"/>
                                    </a:solidFill>
                                    <a:latin typeface="Cambria Math"/>
                                  </a:rPr>
                                  <m:t>𝑖</m:t>
                                </m:r>
                                <m:r>
                                  <a:rPr lang="en-US" sz="1600" b="0" i="1" smtClean="0">
                                    <a:solidFill>
                                      <a:schemeClr val="tx1"/>
                                    </a:solidFill>
                                    <a:latin typeface="Cambria Math"/>
                                    <a:ea typeface="Cambria Math"/>
                                  </a:rPr>
                                  <m:t>≠</m:t>
                                </m:r>
                                <m:r>
                                  <a:rPr lang="en-US" sz="1600" b="0" i="1" smtClean="0">
                                    <a:solidFill>
                                      <a:schemeClr val="tx1"/>
                                    </a:solidFill>
                                    <a:latin typeface="Cambria Math"/>
                                    <a:ea typeface="Cambria Math"/>
                                  </a:rPr>
                                  <m:t>𝑗</m:t>
                                </m:r>
                              </m:e>
                            </m:mr>
                          </m:m>
                        </m:e>
                      </m:d>
                    </m:oMath>
                  </m:oMathPara>
                </a14:m>
                <a:endParaRPr lang="en-US" sz="1600" b="0" dirty="0" smtClean="0">
                  <a:solidFill>
                    <a:schemeClr val="tx1"/>
                  </a:solidFill>
                  <a:latin typeface="Cambria Math"/>
                  <a:ea typeface="MS PGothic" charset="0"/>
                  <a:cs typeface="Cambria Math"/>
                </a:endParaRPr>
              </a:p>
              <a:p>
                <a:pPr marL="0" indent="0" fontAlgn="auto">
                  <a:spcBef>
                    <a:spcPts val="0"/>
                  </a:spcBef>
                  <a:spcAft>
                    <a:spcPts val="0"/>
                  </a:spcAft>
                  <a:buNone/>
                </a:pPr>
                <a:endParaRPr lang="en-US" sz="1600" i="1" dirty="0" smtClean="0">
                  <a:solidFill>
                    <a:schemeClr val="tx1"/>
                  </a:solidFill>
                  <a:latin typeface="Cambria Math"/>
                </a:endParaRPr>
              </a:p>
            </p:txBody>
          </p:sp>
        </mc:Choice>
        <mc:Fallback xmlns="">
          <p:sp>
            <p:nvSpPr>
              <p:cNvPr id="72" name="Content Placeholder 2"/>
              <p:cNvSpPr txBox="1">
                <a:spLocks noRot="1" noChangeAspect="1" noMove="1" noResize="1" noEditPoints="1" noAdjustHandles="1" noChangeArrowheads="1" noChangeShapeType="1" noTextEdit="1"/>
              </p:cNvSpPr>
              <p:nvPr/>
            </p:nvSpPr>
            <p:spPr>
              <a:xfrm>
                <a:off x="690017" y="3333750"/>
                <a:ext cx="5960964" cy="3524250"/>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5486400" y="5095875"/>
                <a:ext cx="2580899" cy="109542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600" i="1" smtClean="0">
                              <a:solidFill>
                                <a:schemeClr val="tx1"/>
                              </a:solidFill>
                              <a:latin typeface="Cambria Math"/>
                            </a:rPr>
                          </m:ctrlPr>
                        </m:sSubSupPr>
                        <m:e>
                          <m:r>
                            <a:rPr lang="en-US" sz="1600" i="1">
                              <a:solidFill>
                                <a:schemeClr val="tx1"/>
                              </a:solidFill>
                              <a:latin typeface="Cambria Math"/>
                              <a:ea typeface="Cambria Math"/>
                            </a:rPr>
                            <m:t>𝜌</m:t>
                          </m:r>
                        </m:e>
                        <m:sub>
                          <m:r>
                            <a:rPr lang="en-US" sz="1600" i="1">
                              <a:solidFill>
                                <a:schemeClr val="tx1"/>
                              </a:solidFill>
                              <a:latin typeface="Cambria Math"/>
                            </a:rPr>
                            <m:t>𝑖𝑗</m:t>
                          </m:r>
                        </m:sub>
                        <m:sup/>
                      </m:sSubSup>
                      <m:r>
                        <a:rPr lang="en-US" sz="1600" i="1">
                          <a:solidFill>
                            <a:schemeClr val="tx1"/>
                          </a:solidFill>
                          <a:latin typeface="Cambria Math"/>
                        </a:rPr>
                        <m:t>=</m:t>
                      </m:r>
                      <m:sSubSup>
                        <m:sSubSupPr>
                          <m:ctrlPr>
                            <a:rPr lang="en-US" sz="1600" i="1">
                              <a:solidFill>
                                <a:schemeClr val="tx1"/>
                              </a:solidFill>
                              <a:latin typeface="Cambria Math"/>
                            </a:rPr>
                          </m:ctrlPr>
                        </m:sSubSupPr>
                        <m:e>
                          <m:r>
                            <a:rPr lang="en-US" sz="1600" i="1">
                              <a:solidFill>
                                <a:schemeClr val="tx1"/>
                              </a:solidFill>
                              <a:latin typeface="Cambria Math"/>
                            </a:rPr>
                            <m:t>𝑠</m:t>
                          </m:r>
                        </m:e>
                        <m:sub>
                          <m:r>
                            <a:rPr lang="en-US" sz="1600" i="1">
                              <a:solidFill>
                                <a:schemeClr val="tx1"/>
                              </a:solidFill>
                              <a:latin typeface="Cambria Math"/>
                            </a:rPr>
                            <m:t>𝑖𝑗</m:t>
                          </m:r>
                        </m:sub>
                        <m:sup/>
                      </m:sSubSup>
                      <m:r>
                        <a:rPr lang="en-US" sz="1600" i="1">
                          <a:solidFill>
                            <a:schemeClr val="tx1"/>
                          </a:solidFill>
                          <a:latin typeface="Cambria Math"/>
                        </a:rPr>
                        <m:t>−</m:t>
                      </m:r>
                      <m:func>
                        <m:funcPr>
                          <m:ctrlPr>
                            <a:rPr lang="en-US" sz="1600" i="1">
                              <a:solidFill>
                                <a:schemeClr val="tx1"/>
                              </a:solidFill>
                              <a:latin typeface="Cambria Math"/>
                            </a:rPr>
                          </m:ctrlPr>
                        </m:funcPr>
                        <m:fName>
                          <m:limLow>
                            <m:limLowPr>
                              <m:ctrlPr>
                                <a:rPr lang="en-US" sz="1600" i="1">
                                  <a:solidFill>
                                    <a:schemeClr val="tx1"/>
                                  </a:solidFill>
                                  <a:latin typeface="Cambria Math"/>
                                </a:rPr>
                              </m:ctrlPr>
                            </m:limLowPr>
                            <m:e>
                              <m:r>
                                <m:rPr>
                                  <m:sty m:val="p"/>
                                </m:rPr>
                                <a:rPr lang="en-US" sz="1600">
                                  <a:solidFill>
                                    <a:schemeClr val="tx1"/>
                                  </a:solidFill>
                                  <a:latin typeface="Cambria Math"/>
                                </a:rPr>
                                <m:t>max</m:t>
                              </m:r>
                            </m:e>
                            <m:lim>
                              <m:r>
                                <a:rPr lang="en-US" sz="1600" i="1">
                                  <a:solidFill>
                                    <a:schemeClr val="tx1"/>
                                  </a:solidFill>
                                  <a:latin typeface="Cambria Math"/>
                                </a:rPr>
                                <m:t>𝑘</m:t>
                              </m:r>
                              <m:r>
                                <a:rPr lang="en-US" sz="1600" i="1">
                                  <a:solidFill>
                                    <a:schemeClr val="tx1"/>
                                  </a:solidFill>
                                  <a:latin typeface="Cambria Math"/>
                                  <a:ea typeface="Cambria Math"/>
                                </a:rPr>
                                <m:t>≠</m:t>
                              </m:r>
                              <m:r>
                                <a:rPr lang="en-US" sz="1600" i="1">
                                  <a:solidFill>
                                    <a:schemeClr val="tx1"/>
                                  </a:solidFill>
                                  <a:latin typeface="Cambria Math"/>
                                  <a:ea typeface="Cambria Math"/>
                                </a:rPr>
                                <m:t>𝑗</m:t>
                              </m:r>
                            </m:lim>
                          </m:limLow>
                        </m:fName>
                        <m:e>
                          <m:r>
                            <a:rPr lang="en-US" sz="1600" i="1">
                              <a:solidFill>
                                <a:schemeClr val="tx1"/>
                              </a:solidFill>
                              <a:latin typeface="Cambria Math"/>
                            </a:rPr>
                            <m:t>(</m:t>
                          </m:r>
                          <m:sSubSup>
                            <m:sSubSupPr>
                              <m:ctrlPr>
                                <a:rPr lang="en-US" sz="1600" i="1">
                                  <a:solidFill>
                                    <a:schemeClr val="tx1"/>
                                  </a:solidFill>
                                  <a:latin typeface="Cambria Math"/>
                                </a:rPr>
                              </m:ctrlPr>
                            </m:sSubSupPr>
                            <m:e>
                              <m:r>
                                <a:rPr lang="en-US" sz="1600" i="1">
                                  <a:solidFill>
                                    <a:schemeClr val="tx1"/>
                                  </a:solidFill>
                                  <a:latin typeface="Cambria Math"/>
                                  <a:ea typeface="Cambria Math"/>
                                </a:rPr>
                                <m:t>𝛼</m:t>
                              </m:r>
                            </m:e>
                            <m:sub>
                              <m:r>
                                <a:rPr lang="en-US" sz="1600" i="1">
                                  <a:solidFill>
                                    <a:schemeClr val="tx1"/>
                                  </a:solidFill>
                                  <a:latin typeface="Cambria Math"/>
                                </a:rPr>
                                <m:t>𝑖𝑘</m:t>
                              </m:r>
                            </m:sub>
                            <m:sup/>
                          </m:sSubSup>
                          <m:r>
                            <a:rPr lang="en-US" sz="1600" i="1">
                              <a:solidFill>
                                <a:schemeClr val="tx1"/>
                              </a:solidFill>
                              <a:latin typeface="Cambria Math"/>
                            </a:rPr>
                            <m:t>+</m:t>
                          </m:r>
                          <m:sSubSup>
                            <m:sSubSupPr>
                              <m:ctrlPr>
                                <a:rPr lang="en-US" sz="1600" i="1">
                                  <a:solidFill>
                                    <a:schemeClr val="tx1"/>
                                  </a:solidFill>
                                  <a:latin typeface="Cambria Math"/>
                                </a:rPr>
                              </m:ctrlPr>
                            </m:sSubSupPr>
                            <m:e>
                              <m:r>
                                <a:rPr lang="en-US" sz="1600" i="1">
                                  <a:solidFill>
                                    <a:schemeClr val="tx1"/>
                                  </a:solidFill>
                                  <a:latin typeface="Cambria Math"/>
                                </a:rPr>
                                <m:t>𝑠</m:t>
                              </m:r>
                            </m:e>
                            <m:sub>
                              <m:r>
                                <a:rPr lang="en-US" sz="1600" i="1">
                                  <a:solidFill>
                                    <a:schemeClr val="tx1"/>
                                  </a:solidFill>
                                  <a:latin typeface="Cambria Math"/>
                                </a:rPr>
                                <m:t>𝑖𝑘</m:t>
                              </m:r>
                            </m:sub>
                            <m:sup/>
                          </m:sSubSup>
                          <m:r>
                            <a:rPr lang="en-US" sz="1600" i="1">
                              <a:solidFill>
                                <a:schemeClr val="tx1"/>
                              </a:solidFill>
                              <a:latin typeface="Cambria Math"/>
                            </a:rPr>
                            <m:t>)</m:t>
                          </m:r>
                        </m:e>
                      </m:func>
                    </m:oMath>
                  </m:oMathPara>
                </a14:m>
                <a:endParaRPr lang="en-US" sz="1600" i="1" dirty="0" smtClean="0">
                  <a:solidFill>
                    <a:schemeClr val="tx1"/>
                  </a:solidFill>
                  <a:latin typeface="Cambria Math"/>
                </a:endParaRPr>
              </a:p>
              <a:p>
                <a:endParaRPr lang="en-US" sz="1600" i="1" dirty="0">
                  <a:solidFill>
                    <a:schemeClr val="tx1"/>
                  </a:solidFill>
                  <a:latin typeface="Cambria Math"/>
                </a:endParaRPr>
              </a:p>
              <a:p>
                <a:pPr/>
                <a14:m>
                  <m:oMathPara xmlns:m="http://schemas.openxmlformats.org/officeDocument/2006/math">
                    <m:oMathParaPr>
                      <m:jc m:val="left"/>
                    </m:oMathParaPr>
                    <m:oMath xmlns:m="http://schemas.openxmlformats.org/officeDocument/2006/math">
                      <m:sSubSup>
                        <m:sSubSupPr>
                          <m:ctrlPr>
                            <a:rPr lang="en-US" sz="1600" i="1" smtClean="0">
                              <a:solidFill>
                                <a:schemeClr val="tx1"/>
                              </a:solidFill>
                              <a:latin typeface="Cambria Math"/>
                            </a:rPr>
                          </m:ctrlPr>
                        </m:sSubSupPr>
                        <m:e>
                          <m:r>
                            <a:rPr lang="en-US" sz="1600" i="1">
                              <a:solidFill>
                                <a:schemeClr val="tx1"/>
                              </a:solidFill>
                              <a:latin typeface="Cambria Math"/>
                            </a:rPr>
                            <m:t>𝑒</m:t>
                          </m:r>
                        </m:e>
                        <m:sub>
                          <m:r>
                            <a:rPr lang="en-US" sz="1600" b="0" i="1" smtClean="0">
                              <a:solidFill>
                                <a:schemeClr val="tx1"/>
                              </a:solidFill>
                              <a:latin typeface="Cambria Math"/>
                            </a:rPr>
                            <m:t>𝑖</m:t>
                          </m:r>
                        </m:sub>
                        <m:sup/>
                      </m:sSubSup>
                      <m:r>
                        <a:rPr lang="en-US" sz="1600" i="1">
                          <a:solidFill>
                            <a:schemeClr val="tx1"/>
                          </a:solidFill>
                          <a:latin typeface="Cambria Math"/>
                        </a:rPr>
                        <m:t>=</m:t>
                      </m:r>
                      <m:func>
                        <m:funcPr>
                          <m:ctrlPr>
                            <a:rPr lang="en-US" sz="1600" i="1">
                              <a:solidFill>
                                <a:schemeClr val="tx1"/>
                              </a:solidFill>
                              <a:latin typeface="Cambria Math"/>
                            </a:rPr>
                          </m:ctrlPr>
                        </m:funcPr>
                        <m:fName>
                          <m:limLow>
                            <m:limLowPr>
                              <m:ctrlPr>
                                <a:rPr lang="en-US" sz="1600" i="1">
                                  <a:solidFill>
                                    <a:schemeClr val="tx1"/>
                                  </a:solidFill>
                                  <a:latin typeface="Cambria Math"/>
                                </a:rPr>
                              </m:ctrlPr>
                            </m:limLowPr>
                            <m:e>
                              <m:r>
                                <m:rPr>
                                  <m:sty m:val="p"/>
                                </m:rPr>
                                <a:rPr lang="en-US" sz="1600">
                                  <a:solidFill>
                                    <a:schemeClr val="tx1"/>
                                  </a:solidFill>
                                  <a:latin typeface="Cambria Math"/>
                                </a:rPr>
                                <m:t>argmax</m:t>
                              </m:r>
                            </m:e>
                            <m:lim>
                              <m:r>
                                <a:rPr lang="en-US" sz="1600" b="0" i="1" smtClean="0">
                                  <a:solidFill>
                                    <a:schemeClr val="tx1"/>
                                  </a:solidFill>
                                  <a:latin typeface="Cambria Math"/>
                                </a:rPr>
                                <m:t>𝑗</m:t>
                              </m:r>
                            </m:lim>
                          </m:limLow>
                        </m:fName>
                        <m:e>
                          <m:r>
                            <a:rPr lang="en-US" sz="1600" b="0" i="1" smtClean="0">
                              <a:solidFill>
                                <a:schemeClr val="tx1"/>
                              </a:solidFill>
                              <a:latin typeface="Cambria Math"/>
                            </a:rPr>
                            <m:t>(</m:t>
                          </m:r>
                          <m:sSubSup>
                            <m:sSubSupPr>
                              <m:ctrlPr>
                                <a:rPr lang="en-US" sz="1600" i="1">
                                  <a:solidFill>
                                    <a:schemeClr val="tx1"/>
                                  </a:solidFill>
                                  <a:latin typeface="Cambria Math"/>
                                </a:rPr>
                              </m:ctrlPr>
                            </m:sSubSupPr>
                            <m:e>
                              <m:r>
                                <a:rPr lang="en-US" sz="1600" i="1">
                                  <a:solidFill>
                                    <a:schemeClr val="tx1"/>
                                  </a:solidFill>
                                  <a:latin typeface="Cambria Math"/>
                                  <a:ea typeface="Cambria Math"/>
                                </a:rPr>
                                <m:t>𝛼</m:t>
                              </m:r>
                            </m:e>
                            <m:sub>
                              <m:r>
                                <a:rPr lang="en-US" sz="1600" i="1">
                                  <a:solidFill>
                                    <a:schemeClr val="tx1"/>
                                  </a:solidFill>
                                  <a:latin typeface="Cambria Math"/>
                                  <a:ea typeface="Cambria Math"/>
                                </a:rPr>
                                <m:t>𝑖𝑗</m:t>
                              </m:r>
                            </m:sub>
                            <m:sup/>
                          </m:sSubSup>
                          <m:r>
                            <a:rPr lang="en-US" sz="1600" i="1">
                              <a:solidFill>
                                <a:schemeClr val="tx1"/>
                              </a:solidFill>
                              <a:latin typeface="Cambria Math"/>
                            </a:rPr>
                            <m:t>+</m:t>
                          </m:r>
                          <m:sSubSup>
                            <m:sSubSupPr>
                              <m:ctrlPr>
                                <a:rPr lang="en-US" sz="1600" i="1">
                                  <a:solidFill>
                                    <a:schemeClr val="tx1"/>
                                  </a:solidFill>
                                  <a:latin typeface="Cambria Math"/>
                                </a:rPr>
                              </m:ctrlPr>
                            </m:sSubSupPr>
                            <m:e>
                              <m:r>
                                <a:rPr lang="en-US" sz="1600" i="1">
                                  <a:solidFill>
                                    <a:schemeClr val="tx1"/>
                                  </a:solidFill>
                                  <a:latin typeface="Cambria Math"/>
                                  <a:ea typeface="Cambria Math"/>
                                </a:rPr>
                                <m:t>𝜌</m:t>
                              </m:r>
                            </m:e>
                            <m:sub>
                              <m:r>
                                <a:rPr lang="en-US" sz="1600" i="1">
                                  <a:solidFill>
                                    <a:schemeClr val="tx1"/>
                                  </a:solidFill>
                                  <a:latin typeface="Cambria Math"/>
                                  <a:ea typeface="Cambria Math"/>
                                </a:rPr>
                                <m:t>𝑖</m:t>
                              </m:r>
                              <m:r>
                                <a:rPr lang="en-US" sz="1600" i="1">
                                  <a:solidFill>
                                    <a:schemeClr val="tx1"/>
                                  </a:solidFill>
                                  <a:latin typeface="Cambria Math"/>
                                </a:rPr>
                                <m:t>𝑗</m:t>
                              </m:r>
                            </m:sub>
                            <m:sup/>
                          </m:sSubSup>
                          <m:r>
                            <a:rPr lang="en-US" sz="1600" b="0" i="1" smtClean="0">
                              <a:solidFill>
                                <a:schemeClr val="tx1"/>
                              </a:solidFill>
                              <a:latin typeface="Cambria Math"/>
                            </a:rPr>
                            <m:t>)</m:t>
                          </m:r>
                        </m:e>
                      </m:func>
                    </m:oMath>
                  </m:oMathPara>
                </a14:m>
                <a:endParaRPr lang="en-US" sz="1600" dirty="0" smtClean="0"/>
              </a:p>
            </p:txBody>
          </p:sp>
        </mc:Choice>
        <mc:Fallback xmlns="">
          <p:sp>
            <p:nvSpPr>
              <p:cNvPr id="3" name="TextBox 2"/>
              <p:cNvSpPr txBox="1">
                <a:spLocks noRot="1" noChangeAspect="1" noMove="1" noResize="1" noEditPoints="1" noAdjustHandles="1" noChangeArrowheads="1" noChangeShapeType="1" noTextEdit="1"/>
              </p:cNvSpPr>
              <p:nvPr/>
            </p:nvSpPr>
            <p:spPr>
              <a:xfrm>
                <a:off x="5486400" y="5095875"/>
                <a:ext cx="2580899" cy="1095428"/>
              </a:xfrm>
              <a:prstGeom prst="rect">
                <a:avLst/>
              </a:prstGeom>
              <a:blipFill rotWithShape="1">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24838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5"/>
          <p:cNvSpPr>
            <a:spLocks noGrp="1"/>
          </p:cNvSpPr>
          <p:nvPr>
            <p:ph type="title"/>
          </p:nvPr>
        </p:nvSpPr>
        <p:spPr>
          <a:xfrm>
            <a:off x="200025" y="1071563"/>
            <a:ext cx="8848725" cy="858837"/>
          </a:xfrm>
        </p:spPr>
        <p:txBody>
          <a:bodyPr>
            <a:normAutofit/>
          </a:bodyPr>
          <a:lstStyle/>
          <a:p>
            <a:r>
              <a:rPr lang="en-US" dirty="0" smtClean="0">
                <a:solidFill>
                  <a:schemeClr val="accent2">
                    <a:lumMod val="75000"/>
                  </a:schemeClr>
                </a:solidFill>
                <a:latin typeface="Calibri" charset="0"/>
                <a:ea typeface="MS PGothic" charset="0"/>
              </a:rPr>
              <a:t>Hierarchical </a:t>
            </a:r>
            <a:r>
              <a:rPr lang="en-US" dirty="0">
                <a:solidFill>
                  <a:schemeClr val="accent2">
                    <a:lumMod val="75000"/>
                  </a:schemeClr>
                </a:solidFill>
                <a:latin typeface="Calibri" charset="0"/>
                <a:ea typeface="MS PGothic" charset="0"/>
              </a:rPr>
              <a:t>Affinity Propagation</a:t>
            </a:r>
          </a:p>
        </p:txBody>
      </p:sp>
      <mc:AlternateContent xmlns:mc="http://schemas.openxmlformats.org/markup-compatibility/2006" xmlns:a14="http://schemas.microsoft.com/office/drawing/2010/main">
        <mc:Choice Requires="a14">
          <p:sp>
            <p:nvSpPr>
              <p:cNvPr id="69" name="Content Placeholder 2"/>
              <p:cNvSpPr>
                <a:spLocks noGrp="1"/>
              </p:cNvSpPr>
              <p:nvPr>
                <p:ph idx="1"/>
              </p:nvPr>
            </p:nvSpPr>
            <p:spPr>
              <a:xfrm>
                <a:off x="542186" y="1930400"/>
                <a:ext cx="4360014" cy="1638300"/>
              </a:xfrm>
            </p:spPr>
            <p:txBody>
              <a:bodyPr>
                <a:noAutofit/>
              </a:bodyPr>
              <a:lstStyle/>
              <a:p>
                <a:pPr>
                  <a:spcBef>
                    <a:spcPts val="0"/>
                  </a:spcBef>
                </a:pPr>
                <a14:m>
                  <m:oMath xmlns:m="http://schemas.openxmlformats.org/officeDocument/2006/math">
                    <m:r>
                      <a:rPr lang="en-US" sz="1600" i="1" smtClean="0">
                        <a:latin typeface="Cambria Math"/>
                        <a:ea typeface="Cambria Math" pitchFamily="18" charset="0"/>
                      </a:rPr>
                      <m:t>𝑙</m:t>
                    </m:r>
                  </m:oMath>
                </a14:m>
                <a:r>
                  <a:rPr lang="en-US" sz="1600" i="1" dirty="0">
                    <a:latin typeface="Cambria Math" pitchFamily="18" charset="0"/>
                    <a:ea typeface="Cambria Math" pitchFamily="18" charset="0"/>
                  </a:rPr>
                  <a:t> </a:t>
                </a:r>
                <a:r>
                  <a:rPr lang="en-US" sz="1600" i="1" dirty="0" smtClean="0">
                    <a:latin typeface="Cambria Math" pitchFamily="18" charset="0"/>
                    <a:ea typeface="Cambria Math" pitchFamily="18" charset="0"/>
                  </a:rPr>
                  <a:t>	</a:t>
                </a:r>
                <a:r>
                  <a:rPr lang="en-US" sz="1600" dirty="0" smtClean="0">
                    <a:latin typeface="Cambria Math" pitchFamily="18" charset="0"/>
                    <a:ea typeface="Cambria Math" pitchFamily="18" charset="0"/>
                  </a:rPr>
                  <a:t>: The </a:t>
                </a:r>
                <a:r>
                  <a:rPr lang="en-US" sz="1600" dirty="0">
                    <a:latin typeface="Cambria Math" pitchFamily="18" charset="0"/>
                    <a:ea typeface="Cambria Math" pitchFamily="18" charset="0"/>
                  </a:rPr>
                  <a:t>level </a:t>
                </a:r>
                <a:r>
                  <a:rPr lang="en-US" sz="1600" dirty="0" smtClean="0">
                    <a:latin typeface="Cambria Math" pitchFamily="18" charset="0"/>
                    <a:ea typeface="Cambria Math" pitchFamily="18" charset="0"/>
                  </a:rPr>
                  <a:t>index</a:t>
                </a:r>
                <a:endParaRPr lang="en-US" sz="1600" i="1" dirty="0" smtClean="0">
                  <a:latin typeface="Cambria Math" pitchFamily="18" charset="0"/>
                  <a:ea typeface="Cambria Math" pitchFamily="18" charset="0"/>
                </a:endParaRPr>
              </a:p>
              <a:p>
                <a:pPr>
                  <a:spcBef>
                    <a:spcPts val="0"/>
                  </a:spcBef>
                </a:pPr>
                <a14:m>
                  <m:oMath xmlns:m="http://schemas.openxmlformats.org/officeDocument/2006/math">
                    <m:sSubSup>
                      <m:sSubSupPr>
                        <m:ctrlPr>
                          <a:rPr lang="en-US" sz="1600" i="1" smtClean="0">
                            <a:latin typeface="Cambria Math"/>
                            <a:ea typeface="Cambria Math" pitchFamily="18" charset="0"/>
                          </a:rPr>
                        </m:ctrlPr>
                      </m:sSubSupPr>
                      <m:e>
                        <m:r>
                          <a:rPr lang="en-US" sz="1600" i="1">
                            <a:latin typeface="Cambria Math" pitchFamily="18" charset="0"/>
                            <a:ea typeface="Cambria Math" pitchFamily="18" charset="0"/>
                          </a:rPr>
                          <m:t>𝑠</m:t>
                        </m:r>
                      </m:e>
                      <m:sub>
                        <m:r>
                          <a:rPr lang="en-US" sz="1600" i="1">
                            <a:latin typeface="Cambria Math" pitchFamily="18" charset="0"/>
                            <a:ea typeface="Cambria Math" pitchFamily="18" charset="0"/>
                          </a:rPr>
                          <m:t>𝑖𝑗</m:t>
                        </m:r>
                      </m:sub>
                      <m:sup>
                        <m:r>
                          <a:rPr lang="en-US" sz="1600" i="1">
                            <a:latin typeface="Cambria Math" pitchFamily="18" charset="0"/>
                            <a:ea typeface="Cambria Math" pitchFamily="18" charset="0"/>
                          </a:rPr>
                          <m:t>𝑙</m:t>
                        </m:r>
                      </m:sup>
                    </m:sSubSup>
                  </m:oMath>
                </a14:m>
                <a:r>
                  <a:rPr lang="en-US" sz="1600" dirty="0" smtClean="0">
                    <a:latin typeface="Cambria Math" pitchFamily="18" charset="0"/>
                    <a:ea typeface="Cambria Math" pitchFamily="18" charset="0"/>
                    <a:cs typeface="Cambria Math"/>
                  </a:rPr>
                  <a:t> 	: Similarity of </a:t>
                </a:r>
                <a:r>
                  <a:rPr lang="en-US" sz="1600" dirty="0" smtClean="0">
                    <a:latin typeface="Cambria Math" pitchFamily="18" charset="0"/>
                    <a:ea typeface="Cambria Math" pitchFamily="18" charset="0"/>
                  </a:rPr>
                  <a:t> node to </a:t>
                </a:r>
                <a:r>
                  <a:rPr lang="en-US" sz="1600" dirty="0" smtClean="0">
                    <a:latin typeface="Cambria Math" pitchFamily="18" charset="0"/>
                    <a:ea typeface="Cambria Math" pitchFamily="18" charset="0"/>
                    <a:cs typeface="Cambria Math"/>
                  </a:rPr>
                  <a:t>exemplar</a:t>
                </a:r>
              </a:p>
              <a:p>
                <a:pPr>
                  <a:spcBef>
                    <a:spcPts val="0"/>
                  </a:spcBef>
                </a:pPr>
                <a14:m>
                  <m:oMath xmlns:m="http://schemas.openxmlformats.org/officeDocument/2006/math">
                    <m:sSubSup>
                      <m:sSubSupPr>
                        <m:ctrlPr>
                          <a:rPr lang="en-US" sz="1600" i="1">
                            <a:latin typeface="Cambria Math"/>
                            <a:ea typeface="Cambria Math" pitchFamily="18" charset="0"/>
                          </a:rPr>
                        </m:ctrlPr>
                      </m:sSubSupPr>
                      <m:e>
                        <m:r>
                          <a:rPr lang="en-US" sz="1600" i="1" smtClean="0">
                            <a:latin typeface="Cambria Math" pitchFamily="18" charset="0"/>
                            <a:ea typeface="Cambria Math" pitchFamily="18" charset="0"/>
                          </a:rPr>
                          <m:t>𝜌</m:t>
                        </m:r>
                      </m:e>
                      <m:sub>
                        <m:r>
                          <a:rPr lang="en-US" sz="1600" i="1">
                            <a:latin typeface="Cambria Math" pitchFamily="18" charset="0"/>
                            <a:ea typeface="Cambria Math" pitchFamily="18" charset="0"/>
                          </a:rPr>
                          <m:t>𝑖𝑗</m:t>
                        </m:r>
                      </m:sub>
                      <m:sup>
                        <m:r>
                          <a:rPr lang="en-US" sz="1600" i="1">
                            <a:latin typeface="Cambria Math" pitchFamily="18" charset="0"/>
                            <a:ea typeface="Cambria Math" pitchFamily="18" charset="0"/>
                          </a:rPr>
                          <m:t>𝑙</m:t>
                        </m:r>
                      </m:sup>
                    </m:sSubSup>
                  </m:oMath>
                </a14:m>
                <a:r>
                  <a:rPr lang="en-US" sz="1600" b="0" i="0" dirty="0" smtClean="0">
                    <a:latin typeface="Cambria Math" pitchFamily="18" charset="0"/>
                    <a:ea typeface="Cambria Math" pitchFamily="18" charset="0"/>
                  </a:rPr>
                  <a:t> 	: </a:t>
                </a:r>
                <a:r>
                  <a:rPr lang="en-US" sz="1600" dirty="0" smtClean="0">
                    <a:latin typeface="Cambria Math" pitchFamily="18" charset="0"/>
                    <a:ea typeface="Cambria Math" pitchFamily="18" charset="0"/>
                    <a:cs typeface="Cambria Math"/>
                  </a:rPr>
                  <a:t>Responsibility of exemplar for node</a:t>
                </a:r>
                <a:endParaRPr lang="en-US" sz="1600" b="0" i="0" dirty="0" smtClean="0">
                  <a:latin typeface="Cambria Math" pitchFamily="18" charset="0"/>
                  <a:ea typeface="Cambria Math" pitchFamily="18" charset="0"/>
                </a:endParaRPr>
              </a:p>
              <a:p>
                <a:pPr>
                  <a:spcBef>
                    <a:spcPts val="0"/>
                  </a:spcBef>
                </a:pPr>
                <a14:m>
                  <m:oMath xmlns:m="http://schemas.openxmlformats.org/officeDocument/2006/math">
                    <m:sSubSup>
                      <m:sSubSupPr>
                        <m:ctrlPr>
                          <a:rPr lang="en-US" sz="1600" i="1">
                            <a:latin typeface="Cambria Math"/>
                            <a:ea typeface="Cambria Math" pitchFamily="18" charset="0"/>
                          </a:rPr>
                        </m:ctrlPr>
                      </m:sSubSupPr>
                      <m:e>
                        <m:r>
                          <a:rPr lang="en-US" sz="1600" i="1" smtClean="0">
                            <a:latin typeface="Cambria Math" pitchFamily="18" charset="0"/>
                            <a:ea typeface="Cambria Math" pitchFamily="18" charset="0"/>
                          </a:rPr>
                          <m:t>𝛼</m:t>
                        </m:r>
                      </m:e>
                      <m:sub>
                        <m:r>
                          <a:rPr lang="en-US" sz="1600" i="1">
                            <a:latin typeface="Cambria Math" pitchFamily="18" charset="0"/>
                            <a:ea typeface="Cambria Math" pitchFamily="18" charset="0"/>
                          </a:rPr>
                          <m:t>𝑖𝑗</m:t>
                        </m:r>
                      </m:sub>
                      <m:sup>
                        <m:r>
                          <a:rPr lang="en-US" sz="1600" i="1">
                            <a:latin typeface="Cambria Math" pitchFamily="18" charset="0"/>
                            <a:ea typeface="Cambria Math" pitchFamily="18" charset="0"/>
                          </a:rPr>
                          <m:t>𝑙</m:t>
                        </m:r>
                      </m:sup>
                    </m:sSubSup>
                  </m:oMath>
                </a14:m>
                <a:r>
                  <a:rPr lang="en-US" sz="1600" dirty="0" smtClean="0">
                    <a:latin typeface="Cambria Math" pitchFamily="18" charset="0"/>
                    <a:ea typeface="Cambria Math" pitchFamily="18" charset="0"/>
                  </a:rPr>
                  <a:t>	: </a:t>
                </a:r>
                <a:r>
                  <a:rPr lang="en-US" sz="1600" dirty="0" smtClean="0">
                    <a:latin typeface="Cambria Math" pitchFamily="18" charset="0"/>
                    <a:ea typeface="Cambria Math" pitchFamily="18" charset="0"/>
                    <a:cs typeface="Cambria Math"/>
                  </a:rPr>
                  <a:t>Availability of</a:t>
                </a:r>
                <a:r>
                  <a:rPr lang="en-US" sz="1600" dirty="0" smtClean="0">
                    <a:latin typeface="Cambria Math" pitchFamily="18" charset="0"/>
                    <a:ea typeface="Cambria Math" pitchFamily="18" charset="0"/>
                  </a:rPr>
                  <a:t> exemplar to </a:t>
                </a:r>
                <a:r>
                  <a:rPr lang="en-US" sz="1600" dirty="0" smtClean="0">
                    <a:latin typeface="Cambria Math" pitchFamily="18" charset="0"/>
                    <a:ea typeface="Cambria Math" pitchFamily="18" charset="0"/>
                    <a:cs typeface="Cambria Math"/>
                  </a:rPr>
                  <a:t>node</a:t>
                </a:r>
                <a:endParaRPr lang="en-US" sz="1600" dirty="0">
                  <a:latin typeface="Cambria Math" pitchFamily="18" charset="0"/>
                  <a:ea typeface="Cambria Math" pitchFamily="18" charset="0"/>
                </a:endParaRPr>
              </a:p>
            </p:txBody>
          </p:sp>
        </mc:Choice>
        <mc:Fallback xmlns="">
          <p:sp>
            <p:nvSpPr>
              <p:cNvPr id="69" name="Content Placeholder 2"/>
              <p:cNvSpPr>
                <a:spLocks noGrp="1" noRot="1" noChangeAspect="1" noMove="1" noResize="1" noEditPoints="1" noAdjustHandles="1" noChangeArrowheads="1" noChangeShapeType="1" noTextEdit="1"/>
              </p:cNvSpPr>
              <p:nvPr>
                <p:ph sz="half" idx="1"/>
              </p:nvPr>
            </p:nvSpPr>
            <p:spPr>
              <a:xfrm>
                <a:off x="542186" y="1930400"/>
                <a:ext cx="4360014" cy="1638300"/>
              </a:xfrm>
              <a:blipFill rotWithShape="1">
                <a:blip r:embed="rId6"/>
                <a:stretch>
                  <a:fillRect l="-699" t="-1493"/>
                </a:stretch>
              </a:blipFill>
            </p:spPr>
            <p:txBody>
              <a:bodyPr/>
              <a:lstStyle/>
              <a:p>
                <a:r>
                  <a:rPr lang="en-US">
                    <a:noFill/>
                  </a:rPr>
                  <a:t> </a:t>
                </a:r>
              </a:p>
            </p:txBody>
          </p:sp>
        </mc:Fallback>
      </mc:AlternateContent>
      <p:sp>
        <p:nvSpPr>
          <p:cNvPr id="71" name="Slide Number Placeholder 4"/>
          <p:cNvSpPr>
            <a:spLocks noGrp="1"/>
          </p:cNvSpPr>
          <p:nvPr>
            <p:ph type="sldNum" sz="quarter" idx="12"/>
          </p:nvPr>
        </p:nvSpPr>
        <p:spPr/>
        <p:txBody>
          <a:bodyPr>
            <a:normAutofit/>
          </a:bodyPr>
          <a:lstStyle/>
          <a:p>
            <a:fld id="{C8E561EE-62DB-4A47-9282-7C8CD0E4FCC6}" type="slidenum">
              <a:rPr lang="en-US" smtClean="0"/>
              <a:pPr/>
              <a:t>29</a:t>
            </a:fld>
            <a:endParaRPr lang="en-US" dirty="0"/>
          </a:p>
        </p:txBody>
      </p:sp>
      <mc:AlternateContent xmlns:mc="http://schemas.openxmlformats.org/markup-compatibility/2006" xmlns:a14="http://schemas.microsoft.com/office/drawing/2010/main">
        <mc:Choice Requires="a14">
          <p:sp>
            <p:nvSpPr>
              <p:cNvPr id="70" name="Content Placeholder 3"/>
              <p:cNvSpPr txBox="1">
                <a:spLocks/>
              </p:cNvSpPr>
              <p:nvPr/>
            </p:nvSpPr>
            <p:spPr>
              <a:xfrm>
                <a:off x="4751070" y="1930400"/>
                <a:ext cx="4201543" cy="1295510"/>
              </a:xfrm>
              <a:prstGeom prst="rect">
                <a:avLst/>
              </a:prstGeom>
            </p:spPr>
            <p:txBody>
              <a:bodyPr>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fontAlgn="auto">
                  <a:spcBef>
                    <a:spcPts val="0"/>
                  </a:spcBef>
                  <a:spcAft>
                    <a:spcPts val="0"/>
                  </a:spcAft>
                  <a:buClr>
                    <a:schemeClr val="accent1"/>
                  </a:buClr>
                  <a:buFont typeface="Arial" pitchFamily="34" charset="0"/>
                  <a:buChar char="•"/>
                </a:pPr>
                <a14:m>
                  <m:oMath xmlns:m="http://schemas.openxmlformats.org/officeDocument/2006/math">
                    <m:sSubSup>
                      <m:sSubSupPr>
                        <m:ctrlPr>
                          <a:rPr lang="en-US" sz="1600" i="1" smtClean="0">
                            <a:solidFill>
                              <a:schemeClr val="tx1"/>
                            </a:solidFill>
                            <a:latin typeface="Cambria Math"/>
                            <a:ea typeface="Cambria Math" pitchFamily="18" charset="0"/>
                          </a:rPr>
                        </m:ctrlPr>
                      </m:sSubSupPr>
                      <m:e>
                        <m:r>
                          <a:rPr lang="en-US" sz="1600" i="1" smtClean="0">
                            <a:solidFill>
                              <a:schemeClr val="tx1"/>
                            </a:solidFill>
                            <a:latin typeface="Cambria Math" panose="02040503050406030204" pitchFamily="18" charset="0"/>
                            <a:ea typeface="Cambria Math" pitchFamily="18" charset="0"/>
                          </a:rPr>
                          <m:t>𝜏</m:t>
                        </m:r>
                      </m:e>
                      <m:sub>
                        <m:r>
                          <a:rPr lang="en-US" sz="1600" b="0" i="1" smtClean="0">
                            <a:solidFill>
                              <a:schemeClr val="tx1"/>
                            </a:solidFill>
                            <a:latin typeface="Cambria Math"/>
                            <a:ea typeface="Cambria Math" pitchFamily="18" charset="0"/>
                          </a:rPr>
                          <m:t>𝑗</m:t>
                        </m:r>
                      </m:sub>
                      <m:sup>
                        <m:r>
                          <a:rPr lang="en-US" sz="1600" i="1">
                            <a:solidFill>
                              <a:schemeClr val="tx1"/>
                            </a:solidFill>
                            <a:latin typeface="Cambria Math" pitchFamily="18" charset="0"/>
                            <a:ea typeface="Cambria Math" pitchFamily="18" charset="0"/>
                          </a:rPr>
                          <m:t>𝑙</m:t>
                        </m:r>
                        <m:r>
                          <a:rPr lang="en-US" sz="1600" b="0" i="1" smtClean="0">
                            <a:solidFill>
                              <a:schemeClr val="tx1"/>
                            </a:solidFill>
                            <a:latin typeface="Cambria Math"/>
                            <a:ea typeface="Cambria Math" pitchFamily="18" charset="0"/>
                          </a:rPr>
                          <m:t>+1</m:t>
                        </m:r>
                      </m:sup>
                    </m:sSubSup>
                    <m:r>
                      <a:rPr lang="en-US" sz="1600" b="0" i="1" smtClean="0">
                        <a:solidFill>
                          <a:schemeClr val="tx1"/>
                        </a:solidFill>
                        <a:latin typeface="Cambria Math"/>
                        <a:ea typeface="Cambria Math" pitchFamily="18" charset="0"/>
                      </a:rPr>
                      <m:t> </m:t>
                    </m:r>
                  </m:oMath>
                </a14:m>
                <a:r>
                  <a:rPr lang="en-US" sz="1600" dirty="0" smtClean="0">
                    <a:solidFill>
                      <a:schemeClr val="tx1"/>
                    </a:solidFill>
                    <a:latin typeface="Cambria Math" pitchFamily="18" charset="0"/>
                    <a:ea typeface="Cambria Math" pitchFamily="18" charset="0"/>
                  </a:rPr>
                  <a:t>	: Message passed from current 	    	   layer to next layer </a:t>
                </a:r>
                <a:endParaRPr lang="en-US" sz="1600" i="1" dirty="0" smtClean="0">
                  <a:solidFill>
                    <a:schemeClr val="tx1"/>
                  </a:solidFill>
                  <a:latin typeface="Cambria Math" pitchFamily="18" charset="0"/>
                  <a:ea typeface="Cambria Math" pitchFamily="18" charset="0"/>
                </a:endParaRPr>
              </a:p>
              <a:p>
                <a:pPr fontAlgn="auto">
                  <a:spcBef>
                    <a:spcPts val="0"/>
                  </a:spcBef>
                  <a:spcAft>
                    <a:spcPts val="0"/>
                  </a:spcAft>
                  <a:buClr>
                    <a:schemeClr val="accent1"/>
                  </a:buClr>
                  <a:buFont typeface="Arial" pitchFamily="34" charset="0"/>
                  <a:buChar char="•"/>
                </a:pPr>
                <a14:m>
                  <m:oMath xmlns:m="http://schemas.openxmlformats.org/officeDocument/2006/math">
                    <m:sSubSup>
                      <m:sSubSupPr>
                        <m:ctrlPr>
                          <a:rPr lang="en-US" sz="1600" i="1">
                            <a:solidFill>
                              <a:schemeClr val="tx1"/>
                            </a:solidFill>
                            <a:latin typeface="Cambria Math"/>
                            <a:ea typeface="Cambria Math" pitchFamily="18" charset="0"/>
                          </a:rPr>
                        </m:ctrlPr>
                      </m:sSubSupPr>
                      <m:e>
                        <m:r>
                          <a:rPr lang="en-US" sz="1600" i="1" smtClean="0">
                            <a:solidFill>
                              <a:schemeClr val="tx1"/>
                            </a:solidFill>
                            <a:latin typeface="Cambria Math" pitchFamily="18" charset="0"/>
                            <a:ea typeface="Cambria Math" pitchFamily="18" charset="0"/>
                          </a:rPr>
                          <m:t>𝜑</m:t>
                        </m:r>
                      </m:e>
                      <m:sub>
                        <m:r>
                          <a:rPr lang="en-US" sz="1600" b="0" i="1" smtClean="0">
                            <a:solidFill>
                              <a:schemeClr val="tx1"/>
                            </a:solidFill>
                            <a:latin typeface="Cambria Math"/>
                            <a:ea typeface="Cambria Math" pitchFamily="18" charset="0"/>
                          </a:rPr>
                          <m:t>𝑖</m:t>
                        </m:r>
                      </m:sub>
                      <m:sup>
                        <m:r>
                          <a:rPr lang="en-US" sz="1600" i="1">
                            <a:solidFill>
                              <a:schemeClr val="tx1"/>
                            </a:solidFill>
                            <a:latin typeface="Cambria Math" pitchFamily="18" charset="0"/>
                            <a:ea typeface="Cambria Math" pitchFamily="18" charset="0"/>
                          </a:rPr>
                          <m:t>𝑙</m:t>
                        </m:r>
                        <m:r>
                          <a:rPr lang="en-US" sz="1600" b="0" i="1" smtClean="0">
                            <a:solidFill>
                              <a:schemeClr val="tx1"/>
                            </a:solidFill>
                            <a:latin typeface="Cambria Math"/>
                            <a:ea typeface="Cambria Math" pitchFamily="18" charset="0"/>
                          </a:rPr>
                          <m:t>−1</m:t>
                        </m:r>
                      </m:sup>
                    </m:sSubSup>
                    <m:r>
                      <a:rPr lang="en-US" sz="1600" b="0" i="1" smtClean="0">
                        <a:solidFill>
                          <a:schemeClr val="tx1"/>
                        </a:solidFill>
                        <a:latin typeface="Cambria Math"/>
                        <a:ea typeface="Cambria Math" pitchFamily="18" charset="0"/>
                      </a:rPr>
                      <m:t> </m:t>
                    </m:r>
                  </m:oMath>
                </a14:m>
                <a:r>
                  <a:rPr lang="en-US" sz="1600" dirty="0" smtClean="0">
                    <a:solidFill>
                      <a:schemeClr val="tx1"/>
                    </a:solidFill>
                    <a:latin typeface="Cambria Math" pitchFamily="18" charset="0"/>
                    <a:ea typeface="Cambria Math" pitchFamily="18" charset="0"/>
                  </a:rPr>
                  <a:t>	: Message </a:t>
                </a:r>
                <a:r>
                  <a:rPr lang="en-US" sz="1600" dirty="0">
                    <a:solidFill>
                      <a:schemeClr val="tx1"/>
                    </a:solidFill>
                    <a:latin typeface="Cambria Math" pitchFamily="18" charset="0"/>
                    <a:ea typeface="Cambria Math" pitchFamily="18" charset="0"/>
                  </a:rPr>
                  <a:t>passed from </a:t>
                </a:r>
                <a:r>
                  <a:rPr lang="en-US" sz="1600" dirty="0" smtClean="0">
                    <a:solidFill>
                      <a:schemeClr val="tx1"/>
                    </a:solidFill>
                    <a:latin typeface="Cambria Math" pitchFamily="18" charset="0"/>
                    <a:ea typeface="Cambria Math" pitchFamily="18" charset="0"/>
                  </a:rPr>
                  <a:t>current 	 	   layer to previous layer</a:t>
                </a:r>
                <a:endParaRPr lang="en-US" sz="1600" i="1" dirty="0" smtClean="0">
                  <a:solidFill>
                    <a:schemeClr val="tx1"/>
                  </a:solidFill>
                  <a:latin typeface="Cambria Math" pitchFamily="18" charset="0"/>
                  <a:ea typeface="Cambria Math" pitchFamily="18" charset="0"/>
                </a:endParaRPr>
              </a:p>
              <a:p>
                <a:pPr fontAlgn="auto">
                  <a:spcBef>
                    <a:spcPts val="0"/>
                  </a:spcBef>
                  <a:spcAft>
                    <a:spcPts val="0"/>
                  </a:spcAft>
                  <a:buClr>
                    <a:schemeClr val="accent1"/>
                  </a:buClr>
                  <a:buFont typeface="Arial" pitchFamily="34" charset="0"/>
                  <a:buChar char="•"/>
                </a:pPr>
                <a14:m>
                  <m:oMath xmlns:m="http://schemas.openxmlformats.org/officeDocument/2006/math">
                    <m:sSubSup>
                      <m:sSubSupPr>
                        <m:ctrlPr>
                          <a:rPr lang="en-US" sz="1600" i="1">
                            <a:solidFill>
                              <a:schemeClr val="tx1"/>
                            </a:solidFill>
                            <a:latin typeface="Cambria Math"/>
                            <a:ea typeface="Cambria Math" pitchFamily="18" charset="0"/>
                          </a:rPr>
                        </m:ctrlPr>
                      </m:sSubSupPr>
                      <m:e>
                        <m:r>
                          <a:rPr lang="en-US" sz="1600" b="0" i="1" smtClean="0">
                            <a:solidFill>
                              <a:schemeClr val="tx1"/>
                            </a:solidFill>
                            <a:latin typeface="Cambria Math"/>
                            <a:ea typeface="Cambria Math" pitchFamily="18" charset="0"/>
                          </a:rPr>
                          <m:t>𝑐</m:t>
                        </m:r>
                      </m:e>
                      <m:sub>
                        <m:r>
                          <a:rPr lang="en-US" sz="1600" b="0" i="1" smtClean="0">
                            <a:solidFill>
                              <a:schemeClr val="tx1"/>
                            </a:solidFill>
                            <a:latin typeface="Cambria Math"/>
                            <a:ea typeface="Cambria Math" pitchFamily="18" charset="0"/>
                          </a:rPr>
                          <m:t>𝑖</m:t>
                        </m:r>
                      </m:sub>
                      <m:sup>
                        <m:r>
                          <a:rPr lang="en-US" sz="1600" i="1">
                            <a:solidFill>
                              <a:schemeClr val="tx1"/>
                            </a:solidFill>
                            <a:latin typeface="Cambria Math" pitchFamily="18" charset="0"/>
                            <a:ea typeface="Cambria Math" pitchFamily="18" charset="0"/>
                          </a:rPr>
                          <m:t>𝑙</m:t>
                        </m:r>
                      </m:sup>
                    </m:sSubSup>
                    <m:r>
                      <a:rPr lang="en-US" sz="1600" b="0" i="1" smtClean="0">
                        <a:solidFill>
                          <a:schemeClr val="tx1"/>
                        </a:solidFill>
                        <a:latin typeface="Cambria Math"/>
                        <a:ea typeface="Cambria Math" pitchFamily="18" charset="0"/>
                      </a:rPr>
                      <m:t> </m:t>
                    </m:r>
                  </m:oMath>
                </a14:m>
                <a:r>
                  <a:rPr lang="en-US" sz="1600" dirty="0" smtClean="0">
                    <a:solidFill>
                      <a:schemeClr val="tx1"/>
                    </a:solidFill>
                    <a:latin typeface="Cambria Math" pitchFamily="18" charset="0"/>
                    <a:ea typeface="Cambria Math" pitchFamily="18" charset="0"/>
                  </a:rPr>
                  <a:t>	: Preference of node </a:t>
                </a:r>
                <a:r>
                  <a:rPr lang="en-US" sz="1600" dirty="0" smtClean="0">
                    <a:solidFill>
                      <a:schemeClr val="tx1"/>
                    </a:solidFill>
                    <a:latin typeface="Cambria Math" pitchFamily="18" charset="0"/>
                    <a:ea typeface="Cambria Math" pitchFamily="18" charset="0"/>
                    <a:cs typeface="Cambria Math"/>
                  </a:rPr>
                  <a:t>to be an 		   exemplar</a:t>
                </a:r>
              </a:p>
            </p:txBody>
          </p:sp>
        </mc:Choice>
        <mc:Fallback xmlns="">
          <p:sp>
            <p:nvSpPr>
              <p:cNvPr id="70" name="Content Placeholder 3"/>
              <p:cNvSpPr txBox="1">
                <a:spLocks noRot="1" noChangeAspect="1" noMove="1" noResize="1" noEditPoints="1" noAdjustHandles="1" noChangeArrowheads="1" noChangeShapeType="1" noTextEdit="1"/>
              </p:cNvSpPr>
              <p:nvPr/>
            </p:nvSpPr>
            <p:spPr>
              <a:xfrm>
                <a:off x="4751070" y="1930400"/>
                <a:ext cx="4201543" cy="1295510"/>
              </a:xfrm>
              <a:prstGeom prst="rect">
                <a:avLst/>
              </a:prstGeom>
              <a:blipFill rotWithShape="1">
                <a:blip r:embed="rId7"/>
                <a:stretch>
                  <a:fillRect l="-725" t="-472" b="-330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Content Placeholder 2"/>
              <p:cNvSpPr txBox="1">
                <a:spLocks/>
              </p:cNvSpPr>
              <p:nvPr/>
            </p:nvSpPr>
            <p:spPr>
              <a:xfrm>
                <a:off x="86031" y="3843472"/>
                <a:ext cx="6765809" cy="3205510"/>
              </a:xfrm>
              <a:prstGeom prst="rect">
                <a:avLst/>
              </a:prstGeom>
            </p:spPr>
            <p:txBody>
              <a:bodyPr vert="horz" lIns="91440" tIns="45720" rIns="91440" bIns="45720" numCol="2" rtlCol="0">
                <a:normAutofit/>
              </a:bodyPr>
              <a:lstStyle>
                <a:lvl1pPr marL="349250" indent="-349250" algn="l" defTabSz="914400" rtl="0" eaLnBrk="1" latinLnBrk="0" hangingPunct="1">
                  <a:spcBef>
                    <a:spcPts val="1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a:solidFill>
                      <a:schemeClr val="tx1">
                        <a:lumMod val="65000"/>
                        <a:lumOff val="35000"/>
                      </a:schemeClr>
                    </a:solidFill>
                    <a:latin typeface="+mn-lt"/>
                    <a:ea typeface="+mn-ea"/>
                    <a:cs typeface="+mn-cs"/>
                  </a:defRPr>
                </a:lvl9pPr>
              </a:lstStyle>
              <a:p>
                <a:pPr marL="0" indent="0" fontAlgn="auto">
                  <a:spcBef>
                    <a:spcPts val="0"/>
                  </a:spcBef>
                  <a:spcAft>
                    <a:spcPts val="0"/>
                  </a:spcAft>
                  <a:buNone/>
                </a:pPr>
                <a14:m>
                  <m:oMath xmlns:m="http://schemas.openxmlformats.org/officeDocument/2006/math">
                    <m:sSubSup>
                      <m:sSubSupPr>
                        <m:ctrlPr>
                          <a:rPr lang="en-US" sz="1600" i="1" smtClean="0">
                            <a:solidFill>
                              <a:schemeClr val="tx1"/>
                            </a:solidFill>
                            <a:latin typeface="Cambria Math"/>
                          </a:rPr>
                        </m:ctrlPr>
                      </m:sSubSupPr>
                      <m:e>
                        <m:r>
                          <a:rPr lang="en-US" sz="1600" i="1" smtClean="0">
                            <a:solidFill>
                              <a:schemeClr val="tx1"/>
                            </a:solidFill>
                            <a:latin typeface="Cambria Math"/>
                            <a:ea typeface="Cambria Math"/>
                          </a:rPr>
                          <m:t>𝜌</m:t>
                        </m:r>
                      </m:e>
                      <m:sub>
                        <m:r>
                          <a:rPr lang="en-US" sz="1600" i="1">
                            <a:solidFill>
                              <a:schemeClr val="tx1"/>
                            </a:solidFill>
                            <a:latin typeface="Cambria Math"/>
                          </a:rPr>
                          <m:t>𝑖𝑗</m:t>
                        </m:r>
                      </m:sub>
                      <m:sup>
                        <m:r>
                          <a:rPr lang="en-US" sz="1600" i="1">
                            <a:solidFill>
                              <a:schemeClr val="tx1"/>
                            </a:solidFill>
                            <a:latin typeface="Cambria Math"/>
                          </a:rPr>
                          <m:t>𝑙</m:t>
                        </m:r>
                        <m:r>
                          <a:rPr lang="en-US" sz="1600" b="0" i="1" smtClean="0">
                            <a:solidFill>
                              <a:schemeClr val="tx1"/>
                            </a:solidFill>
                            <a:latin typeface="Cambria Math"/>
                          </a:rPr>
                          <m:t>&gt;1</m:t>
                        </m:r>
                      </m:sup>
                    </m:sSubSup>
                    <m:r>
                      <a:rPr lang="en-US" sz="1600" i="1">
                        <a:solidFill>
                          <a:schemeClr val="tx1"/>
                        </a:solidFill>
                        <a:latin typeface="Cambria Math"/>
                      </a:rPr>
                      <m:t>=</m:t>
                    </m:r>
                    <m:sSubSup>
                      <m:sSubSupPr>
                        <m:ctrlPr>
                          <a:rPr lang="en-US" sz="1600" i="1">
                            <a:solidFill>
                              <a:schemeClr val="tx1"/>
                            </a:solidFill>
                            <a:latin typeface="Cambria Math"/>
                          </a:rPr>
                        </m:ctrlPr>
                      </m:sSubSupPr>
                      <m:e>
                        <m:r>
                          <a:rPr lang="en-US" sz="1600" i="1">
                            <a:solidFill>
                              <a:schemeClr val="tx1"/>
                            </a:solidFill>
                            <a:latin typeface="Cambria Math"/>
                          </a:rPr>
                          <m:t>𝑠</m:t>
                        </m:r>
                      </m:e>
                      <m:sub>
                        <m:r>
                          <a:rPr lang="en-US" sz="1600" i="1">
                            <a:solidFill>
                              <a:schemeClr val="tx1"/>
                            </a:solidFill>
                            <a:latin typeface="Cambria Math"/>
                          </a:rPr>
                          <m:t>𝑖𝑗</m:t>
                        </m:r>
                      </m:sub>
                      <m:sup>
                        <m:r>
                          <a:rPr lang="en-US" sz="1600" i="1">
                            <a:solidFill>
                              <a:schemeClr val="tx1"/>
                            </a:solidFill>
                            <a:latin typeface="Cambria Math"/>
                          </a:rPr>
                          <m:t>𝑙</m:t>
                        </m:r>
                      </m:sup>
                    </m:sSubSup>
                    <m:r>
                      <a:rPr lang="en-US" sz="1600" b="0" i="1" smtClean="0">
                        <a:solidFill>
                          <a:schemeClr val="tx1"/>
                        </a:solidFill>
                        <a:latin typeface="Cambria Math"/>
                      </a:rPr>
                      <m:t>+</m:t>
                    </m:r>
                    <m:r>
                      <m:rPr>
                        <m:sty m:val="p"/>
                      </m:rPr>
                      <a:rPr lang="en-US" sz="1600" b="0" i="0" smtClean="0">
                        <a:solidFill>
                          <a:schemeClr val="tx1"/>
                        </a:solidFill>
                        <a:latin typeface="Cambria Math"/>
                      </a:rPr>
                      <m:t>min</m:t>
                    </m:r>
                    <m:r>
                      <a:rPr lang="en-US" sz="1600" b="0" i="1" smtClean="0">
                        <a:solidFill>
                          <a:schemeClr val="tx1"/>
                        </a:solidFill>
                        <a:latin typeface="Cambria Math"/>
                      </a:rPr>
                      <m:t>⁡[</m:t>
                    </m:r>
                    <m:sSubSup>
                      <m:sSubSupPr>
                        <m:ctrlPr>
                          <a:rPr lang="en-US" sz="1600" i="1">
                            <a:solidFill>
                              <a:schemeClr val="tx1"/>
                            </a:solidFill>
                            <a:latin typeface="Cambria Math"/>
                          </a:rPr>
                        </m:ctrlPr>
                      </m:sSubSupPr>
                      <m:e>
                        <m:r>
                          <a:rPr lang="en-US" sz="1600" i="1">
                            <a:solidFill>
                              <a:schemeClr val="tx1"/>
                            </a:solidFill>
                            <a:latin typeface="Cambria Math"/>
                            <a:ea typeface="Cambria Math"/>
                          </a:rPr>
                          <m:t>𝜏</m:t>
                        </m:r>
                      </m:e>
                      <m:sub>
                        <m:r>
                          <a:rPr lang="en-US" sz="1600" b="0" i="1" smtClean="0">
                            <a:solidFill>
                              <a:schemeClr val="tx1"/>
                            </a:solidFill>
                            <a:latin typeface="Cambria Math"/>
                            <a:ea typeface="Cambria Math"/>
                          </a:rPr>
                          <m:t>𝑖</m:t>
                        </m:r>
                      </m:sub>
                      <m:sup>
                        <m:r>
                          <a:rPr lang="en-US" sz="1600" i="1">
                            <a:solidFill>
                              <a:schemeClr val="tx1"/>
                            </a:solidFill>
                            <a:latin typeface="Cambria Math"/>
                          </a:rPr>
                          <m:t>𝑙</m:t>
                        </m:r>
                      </m:sup>
                    </m:sSubSup>
                    <m:r>
                      <a:rPr lang="en-US" sz="1600" b="0" i="1" smtClean="0">
                        <a:solidFill>
                          <a:schemeClr val="tx1"/>
                        </a:solidFill>
                        <a:latin typeface="Cambria Math"/>
                      </a:rPr>
                      <m:t>,−</m:t>
                    </m:r>
                    <m:func>
                      <m:funcPr>
                        <m:ctrlPr>
                          <a:rPr lang="en-US" sz="1600" b="0" i="1" smtClean="0">
                            <a:solidFill>
                              <a:schemeClr val="tx1"/>
                            </a:solidFill>
                            <a:latin typeface="Cambria Math"/>
                          </a:rPr>
                        </m:ctrlPr>
                      </m:funcPr>
                      <m:fName>
                        <m:limLow>
                          <m:limLowPr>
                            <m:ctrlPr>
                              <a:rPr lang="en-US" sz="1600" b="0" i="1" smtClean="0">
                                <a:solidFill>
                                  <a:schemeClr val="tx1"/>
                                </a:solidFill>
                                <a:latin typeface="Cambria Math"/>
                              </a:rPr>
                            </m:ctrlPr>
                          </m:limLowPr>
                          <m:e>
                            <m:r>
                              <m:rPr>
                                <m:sty m:val="p"/>
                              </m:rPr>
                              <a:rPr lang="en-US" sz="1600" b="0" i="0" smtClean="0">
                                <a:solidFill>
                                  <a:schemeClr val="tx1"/>
                                </a:solidFill>
                                <a:latin typeface="Cambria Math"/>
                              </a:rPr>
                              <m:t>max</m:t>
                            </m:r>
                          </m:e>
                          <m:lim>
                            <m:r>
                              <a:rPr lang="en-US" sz="1600" i="1">
                                <a:solidFill>
                                  <a:schemeClr val="tx1"/>
                                </a:solidFill>
                                <a:latin typeface="Cambria Math"/>
                              </a:rPr>
                              <m:t>𝑘</m:t>
                            </m:r>
                            <m:r>
                              <a:rPr lang="en-US" sz="1600" i="1">
                                <a:solidFill>
                                  <a:schemeClr val="tx1"/>
                                </a:solidFill>
                                <a:latin typeface="Cambria Math"/>
                              </a:rPr>
                              <m:t> </m:t>
                            </m:r>
                            <m:r>
                              <a:rPr lang="en-US" sz="1600" i="1">
                                <a:solidFill>
                                  <a:schemeClr val="tx1"/>
                                </a:solidFill>
                                <a:latin typeface="Cambria Math"/>
                              </a:rPr>
                              <m:t>𝑠</m:t>
                            </m:r>
                            <m:r>
                              <a:rPr lang="en-US" sz="1600" i="1">
                                <a:solidFill>
                                  <a:schemeClr val="tx1"/>
                                </a:solidFill>
                                <a:latin typeface="Cambria Math"/>
                              </a:rPr>
                              <m:t>.</m:t>
                            </m:r>
                            <m:r>
                              <a:rPr lang="en-US" sz="1600" i="1">
                                <a:solidFill>
                                  <a:schemeClr val="tx1"/>
                                </a:solidFill>
                                <a:latin typeface="Cambria Math"/>
                              </a:rPr>
                              <m:t>𝑡</m:t>
                            </m:r>
                            <m:r>
                              <a:rPr lang="en-US" sz="1600" b="0" i="1" smtClean="0">
                                <a:solidFill>
                                  <a:schemeClr val="tx1"/>
                                </a:solidFill>
                                <a:latin typeface="Cambria Math"/>
                              </a:rPr>
                              <m:t>. </m:t>
                            </m:r>
                            <m:r>
                              <a:rPr lang="en-US" sz="1600" b="0" i="1" smtClean="0">
                                <a:solidFill>
                                  <a:schemeClr val="tx1"/>
                                </a:solidFill>
                                <a:latin typeface="Cambria Math"/>
                              </a:rPr>
                              <m:t>𝑘</m:t>
                            </m:r>
                            <m:r>
                              <a:rPr lang="en-US" sz="1600" b="0" i="1" smtClean="0">
                                <a:solidFill>
                                  <a:schemeClr val="tx1"/>
                                </a:solidFill>
                                <a:latin typeface="Cambria Math"/>
                                <a:ea typeface="Cambria Math"/>
                              </a:rPr>
                              <m:t>≠</m:t>
                            </m:r>
                            <m:r>
                              <a:rPr lang="en-US" sz="1600" b="0" i="1" smtClean="0">
                                <a:solidFill>
                                  <a:schemeClr val="tx1"/>
                                </a:solidFill>
                                <a:latin typeface="Cambria Math"/>
                                <a:ea typeface="Cambria Math"/>
                              </a:rPr>
                              <m:t>𝑗</m:t>
                            </m:r>
                          </m:lim>
                        </m:limLow>
                      </m:fName>
                      <m:e>
                        <m:r>
                          <a:rPr lang="en-US" sz="1600" b="0" i="1" smtClean="0">
                            <a:solidFill>
                              <a:schemeClr val="tx1"/>
                            </a:solidFill>
                            <a:latin typeface="Cambria Math"/>
                          </a:rPr>
                          <m:t>(</m:t>
                        </m:r>
                        <m:sSubSup>
                          <m:sSubSupPr>
                            <m:ctrlPr>
                              <a:rPr lang="en-US" sz="1600" i="1">
                                <a:solidFill>
                                  <a:schemeClr val="tx1"/>
                                </a:solidFill>
                                <a:latin typeface="Cambria Math"/>
                              </a:rPr>
                            </m:ctrlPr>
                          </m:sSubSupPr>
                          <m:e>
                            <m:r>
                              <a:rPr lang="en-US" sz="1600" i="1">
                                <a:solidFill>
                                  <a:schemeClr val="tx1"/>
                                </a:solidFill>
                                <a:latin typeface="Cambria Math"/>
                                <a:ea typeface="Cambria Math"/>
                              </a:rPr>
                              <m:t>𝛼</m:t>
                            </m:r>
                          </m:e>
                          <m:sub>
                            <m:r>
                              <a:rPr lang="en-US" sz="1600" i="1">
                                <a:solidFill>
                                  <a:schemeClr val="tx1"/>
                                </a:solidFill>
                                <a:latin typeface="Cambria Math"/>
                              </a:rPr>
                              <m:t>𝑖</m:t>
                            </m:r>
                            <m:r>
                              <a:rPr lang="en-US" sz="1600" b="0" i="1" smtClean="0">
                                <a:solidFill>
                                  <a:schemeClr val="tx1"/>
                                </a:solidFill>
                                <a:latin typeface="Cambria Math"/>
                              </a:rPr>
                              <m:t>𝑘</m:t>
                            </m:r>
                          </m:sub>
                          <m:sup>
                            <m:r>
                              <a:rPr lang="en-US" sz="1600" i="1">
                                <a:solidFill>
                                  <a:schemeClr val="tx1"/>
                                </a:solidFill>
                                <a:latin typeface="Cambria Math"/>
                              </a:rPr>
                              <m:t>𝑙</m:t>
                            </m:r>
                          </m:sup>
                        </m:sSubSup>
                        <m:r>
                          <a:rPr lang="en-US" sz="1600" b="0" i="1" smtClean="0">
                            <a:solidFill>
                              <a:schemeClr val="tx1"/>
                            </a:solidFill>
                            <a:latin typeface="Cambria Math"/>
                          </a:rPr>
                          <m:t>+</m:t>
                        </m:r>
                        <m:sSubSup>
                          <m:sSubSupPr>
                            <m:ctrlPr>
                              <a:rPr lang="en-US" sz="1600" i="1">
                                <a:solidFill>
                                  <a:schemeClr val="tx1"/>
                                </a:solidFill>
                                <a:latin typeface="Cambria Math"/>
                              </a:rPr>
                            </m:ctrlPr>
                          </m:sSubSupPr>
                          <m:e>
                            <m:r>
                              <a:rPr lang="en-US" sz="1600" b="0" i="1" smtClean="0">
                                <a:solidFill>
                                  <a:schemeClr val="tx1"/>
                                </a:solidFill>
                                <a:latin typeface="Cambria Math"/>
                              </a:rPr>
                              <m:t>𝑠</m:t>
                            </m:r>
                          </m:e>
                          <m:sub>
                            <m:r>
                              <a:rPr lang="en-US" sz="1600" i="1">
                                <a:solidFill>
                                  <a:schemeClr val="tx1"/>
                                </a:solidFill>
                                <a:latin typeface="Cambria Math"/>
                              </a:rPr>
                              <m:t>𝑖</m:t>
                            </m:r>
                            <m:r>
                              <a:rPr lang="en-US" sz="1600" b="0" i="1" smtClean="0">
                                <a:solidFill>
                                  <a:schemeClr val="tx1"/>
                                </a:solidFill>
                                <a:latin typeface="Cambria Math"/>
                              </a:rPr>
                              <m:t>𝑘</m:t>
                            </m:r>
                          </m:sub>
                          <m:sup>
                            <m:r>
                              <a:rPr lang="en-US" sz="1600" i="1">
                                <a:solidFill>
                                  <a:schemeClr val="tx1"/>
                                </a:solidFill>
                                <a:latin typeface="Cambria Math"/>
                              </a:rPr>
                              <m:t>𝑙</m:t>
                            </m:r>
                          </m:sup>
                        </m:sSubSup>
                        <m:r>
                          <a:rPr lang="en-US" sz="1600" b="0" i="1" smtClean="0">
                            <a:solidFill>
                              <a:schemeClr val="tx1"/>
                            </a:solidFill>
                            <a:latin typeface="Cambria Math"/>
                          </a:rPr>
                          <m:t>)</m:t>
                        </m:r>
                      </m:e>
                    </m:func>
                  </m:oMath>
                </a14:m>
                <a:r>
                  <a:rPr lang="en-US" sz="1600" dirty="0" smtClean="0">
                    <a:solidFill>
                      <a:schemeClr val="tx1"/>
                    </a:solidFill>
                    <a:latin typeface="Cambria Math"/>
                    <a:ea typeface="MS PGothic" charset="0"/>
                    <a:cs typeface="Cambria Math"/>
                  </a:rPr>
                  <a:t>]</a:t>
                </a:r>
              </a:p>
              <a:p>
                <a:pPr marL="0" indent="0" fontAlgn="auto">
                  <a:spcBef>
                    <a:spcPts val="0"/>
                  </a:spcBef>
                  <a:spcAft>
                    <a:spcPts val="0"/>
                  </a:spcAft>
                  <a:buNone/>
                </a:pPr>
                <a:endParaRPr lang="en-US" sz="1600" i="1" dirty="0" smtClean="0">
                  <a:solidFill>
                    <a:schemeClr val="tx1"/>
                  </a:solidFill>
                  <a:latin typeface="Cambria Math"/>
                </a:endParaRPr>
              </a:p>
              <a:p>
                <a:pPr marL="0" indent="0" fontAlgn="auto">
                  <a:spcBef>
                    <a:spcPts val="0"/>
                  </a:spcBef>
                  <a:spcAft>
                    <a:spcPts val="0"/>
                  </a:spcAft>
                  <a:buNone/>
                </a:pPr>
                <a14:m>
                  <m:oMathPara xmlns:m="http://schemas.openxmlformats.org/officeDocument/2006/math">
                    <m:oMathParaPr>
                      <m:jc m:val="left"/>
                    </m:oMathParaPr>
                    <m:oMath xmlns:m="http://schemas.openxmlformats.org/officeDocument/2006/math">
                      <m:sSubSup>
                        <m:sSubSupPr>
                          <m:ctrlPr>
                            <a:rPr lang="en-US" sz="1600" i="1">
                              <a:solidFill>
                                <a:schemeClr val="tx1"/>
                              </a:solidFill>
                              <a:latin typeface="Cambria Math"/>
                            </a:rPr>
                          </m:ctrlPr>
                        </m:sSubSupPr>
                        <m:e>
                          <m:r>
                            <a:rPr lang="en-US" sz="1600" i="1" smtClean="0">
                              <a:solidFill>
                                <a:schemeClr val="tx1"/>
                              </a:solidFill>
                              <a:latin typeface="Cambria Math"/>
                              <a:ea typeface="Cambria Math"/>
                            </a:rPr>
                            <m:t>𝛼</m:t>
                          </m:r>
                        </m:e>
                        <m:sub>
                          <m:r>
                            <a:rPr lang="en-US" sz="1600" i="1">
                              <a:solidFill>
                                <a:schemeClr val="tx1"/>
                              </a:solidFill>
                              <a:latin typeface="Cambria Math"/>
                            </a:rPr>
                            <m:t>𝑖𝑗</m:t>
                          </m:r>
                        </m:sub>
                        <m:sup>
                          <m:r>
                            <a:rPr lang="en-US" sz="1600" i="1">
                              <a:solidFill>
                                <a:schemeClr val="tx1"/>
                              </a:solidFill>
                              <a:latin typeface="Cambria Math"/>
                            </a:rPr>
                            <m:t>𝑙</m:t>
                          </m:r>
                          <m:r>
                            <a:rPr lang="en-US" sz="1600" b="0" i="1" smtClean="0">
                              <a:solidFill>
                                <a:schemeClr val="tx1"/>
                              </a:solidFill>
                              <a:latin typeface="Cambria Math"/>
                            </a:rPr>
                            <m:t>&lt;</m:t>
                          </m:r>
                          <m:r>
                            <a:rPr lang="en-US" sz="1600" b="0" i="1" smtClean="0">
                              <a:solidFill>
                                <a:schemeClr val="tx1"/>
                              </a:solidFill>
                              <a:latin typeface="Cambria Math"/>
                            </a:rPr>
                            <m:t>𝐿</m:t>
                          </m:r>
                        </m:sup>
                      </m:sSubSup>
                      <m:r>
                        <a:rPr lang="en-US" sz="1600" i="1">
                          <a:solidFill>
                            <a:schemeClr val="tx1"/>
                          </a:solidFill>
                          <a:latin typeface="Cambria Math"/>
                        </a:rPr>
                        <m:t>=</m:t>
                      </m:r>
                      <m:d>
                        <m:dPr>
                          <m:begChr m:val="{"/>
                          <m:endChr m:val=""/>
                          <m:ctrlPr>
                            <a:rPr lang="en-US" sz="1600" i="1">
                              <a:solidFill>
                                <a:schemeClr val="tx1"/>
                              </a:solidFill>
                              <a:latin typeface="Cambria Math"/>
                            </a:rPr>
                          </m:ctrlPr>
                        </m:dPr>
                        <m:e>
                          <m:m>
                            <m:mPr>
                              <m:mcs>
                                <m:mc>
                                  <m:mcPr>
                                    <m:count m:val="2"/>
                                    <m:mcJc m:val="center"/>
                                  </m:mcPr>
                                </m:mc>
                              </m:mcs>
                              <m:ctrlPr>
                                <a:rPr lang="en-US" sz="1600" i="1">
                                  <a:solidFill>
                                    <a:schemeClr val="tx1"/>
                                  </a:solidFill>
                                  <a:latin typeface="Cambria Math"/>
                                </a:rPr>
                              </m:ctrlPr>
                            </m:mPr>
                            <m:mr>
                              <m:e>
                                <m:sSubSup>
                                  <m:sSubSupPr>
                                    <m:ctrlPr>
                                      <a:rPr lang="en-US" sz="1600" i="1">
                                        <a:solidFill>
                                          <a:schemeClr val="tx1"/>
                                        </a:solidFill>
                                        <a:latin typeface="Cambria Math"/>
                                      </a:rPr>
                                    </m:ctrlPr>
                                  </m:sSubSupPr>
                                  <m:e>
                                    <m:r>
                                      <a:rPr lang="en-US" sz="1600" b="0" i="1" smtClean="0">
                                        <a:solidFill>
                                          <a:schemeClr val="tx1"/>
                                        </a:solidFill>
                                        <a:latin typeface="Cambria Math"/>
                                      </a:rPr>
                                      <m:t>𝑐</m:t>
                                    </m:r>
                                  </m:e>
                                  <m:sub>
                                    <m:r>
                                      <a:rPr lang="en-US" sz="1600" b="0" i="1" smtClean="0">
                                        <a:solidFill>
                                          <a:schemeClr val="tx1"/>
                                        </a:solidFill>
                                        <a:latin typeface="Cambria Math"/>
                                      </a:rPr>
                                      <m:t>𝑗</m:t>
                                    </m:r>
                                  </m:sub>
                                  <m:sup>
                                    <m:r>
                                      <a:rPr lang="en-US" sz="1600" i="1">
                                        <a:solidFill>
                                          <a:schemeClr val="tx1"/>
                                        </a:solidFill>
                                        <a:latin typeface="Cambria Math"/>
                                      </a:rPr>
                                      <m:t>𝑙</m:t>
                                    </m:r>
                                  </m:sup>
                                </m:sSubSup>
                                <m:r>
                                  <a:rPr lang="en-US" sz="1600" b="0" i="1" smtClean="0">
                                    <a:solidFill>
                                      <a:schemeClr val="tx1"/>
                                    </a:solidFill>
                                    <a:latin typeface="Cambria Math"/>
                                  </a:rPr>
                                  <m:t>+</m:t>
                                </m:r>
                                <m:sSubSup>
                                  <m:sSubSupPr>
                                    <m:ctrlPr>
                                      <a:rPr lang="en-US" sz="1600" i="1">
                                        <a:solidFill>
                                          <a:schemeClr val="tx1"/>
                                        </a:solidFill>
                                        <a:latin typeface="Cambria Math"/>
                                      </a:rPr>
                                    </m:ctrlPr>
                                  </m:sSubSupPr>
                                  <m:e>
                                    <m:r>
                                      <a:rPr lang="en-US" sz="1600" i="1">
                                        <a:solidFill>
                                          <a:schemeClr val="tx1"/>
                                        </a:solidFill>
                                        <a:latin typeface="Cambria Math"/>
                                        <a:ea typeface="Cambria Math"/>
                                      </a:rPr>
                                      <m:t>𝜑</m:t>
                                    </m:r>
                                  </m:e>
                                  <m:sub>
                                    <m:r>
                                      <a:rPr lang="en-US" sz="1600" b="0" i="1" smtClean="0">
                                        <a:solidFill>
                                          <a:schemeClr val="tx1"/>
                                        </a:solidFill>
                                        <a:latin typeface="Cambria Math"/>
                                        <a:ea typeface="Cambria Math"/>
                                      </a:rPr>
                                      <m:t>𝑗</m:t>
                                    </m:r>
                                  </m:sub>
                                  <m:sup>
                                    <m:r>
                                      <a:rPr lang="en-US" sz="1600" i="1">
                                        <a:solidFill>
                                          <a:schemeClr val="tx1"/>
                                        </a:solidFill>
                                        <a:latin typeface="Cambria Math"/>
                                      </a:rPr>
                                      <m:t>𝑙</m:t>
                                    </m:r>
                                  </m:sup>
                                </m:sSubSup>
                                <m:r>
                                  <a:rPr lang="en-US" sz="1600" i="1">
                                    <a:solidFill>
                                      <a:schemeClr val="tx1"/>
                                    </a:solidFill>
                                    <a:latin typeface="Cambria Math"/>
                                  </a:rPr>
                                  <m:t>+</m:t>
                                </m:r>
                                <m:nary>
                                  <m:naryPr>
                                    <m:chr m:val="∑"/>
                                    <m:supHide m:val="on"/>
                                    <m:ctrlPr>
                                      <a:rPr lang="en-US" sz="1600" i="1">
                                        <a:solidFill>
                                          <a:schemeClr val="tx1"/>
                                        </a:solidFill>
                                        <a:latin typeface="Cambria Math"/>
                                      </a:rPr>
                                    </m:ctrlPr>
                                  </m:naryPr>
                                  <m:sub>
                                    <m:r>
                                      <a:rPr lang="en-US" sz="1600" b="0" i="1" smtClean="0">
                                        <a:solidFill>
                                          <a:schemeClr val="tx1"/>
                                        </a:solidFill>
                                        <a:latin typeface="Cambria Math"/>
                                      </a:rPr>
                                      <m:t>𝑘</m:t>
                                    </m:r>
                                    <m:r>
                                      <a:rPr lang="en-US" sz="1600" b="0" i="1" smtClean="0">
                                        <a:solidFill>
                                          <a:schemeClr val="tx1"/>
                                        </a:solidFill>
                                        <a:latin typeface="Cambria Math"/>
                                      </a:rPr>
                                      <m:t> </m:t>
                                    </m:r>
                                    <m:r>
                                      <a:rPr lang="en-US" sz="1600" b="0" i="1" smtClean="0">
                                        <a:solidFill>
                                          <a:schemeClr val="tx1"/>
                                        </a:solidFill>
                                        <a:latin typeface="Cambria Math"/>
                                      </a:rPr>
                                      <m:t>𝑠</m:t>
                                    </m:r>
                                    <m:r>
                                      <a:rPr lang="en-US" sz="1600" b="0" i="1" smtClean="0">
                                        <a:solidFill>
                                          <a:schemeClr val="tx1"/>
                                        </a:solidFill>
                                        <a:latin typeface="Cambria Math"/>
                                      </a:rPr>
                                      <m:t>.</m:t>
                                    </m:r>
                                    <m:r>
                                      <a:rPr lang="en-US" sz="1600" b="0" i="1" smtClean="0">
                                        <a:solidFill>
                                          <a:schemeClr val="tx1"/>
                                        </a:solidFill>
                                        <a:latin typeface="Cambria Math"/>
                                      </a:rPr>
                                      <m:t>𝑡</m:t>
                                    </m:r>
                                    <m:r>
                                      <a:rPr lang="en-US" sz="1600" b="0" i="1" smtClean="0">
                                        <a:solidFill>
                                          <a:schemeClr val="tx1"/>
                                        </a:solidFill>
                                        <a:latin typeface="Cambria Math"/>
                                      </a:rPr>
                                      <m:t>. </m:t>
                                    </m:r>
                                    <m:r>
                                      <m:rPr>
                                        <m:brk m:alnAt="7"/>
                                      </m:rPr>
                                      <a:rPr lang="en-US" sz="1600" i="1">
                                        <a:solidFill>
                                          <a:schemeClr val="tx1"/>
                                        </a:solidFill>
                                        <a:latin typeface="Cambria Math"/>
                                      </a:rPr>
                                      <m:t>𝑘</m:t>
                                    </m:r>
                                    <m:r>
                                      <a:rPr lang="en-US" sz="1600" i="1">
                                        <a:solidFill>
                                          <a:schemeClr val="tx1"/>
                                        </a:solidFill>
                                        <a:latin typeface="Cambria Math"/>
                                        <a:ea typeface="Cambria Math"/>
                                      </a:rPr>
                                      <m:t>≠</m:t>
                                    </m:r>
                                    <m:r>
                                      <a:rPr lang="en-US" sz="1600" i="1">
                                        <a:solidFill>
                                          <a:schemeClr val="tx1"/>
                                        </a:solidFill>
                                        <a:latin typeface="Cambria Math"/>
                                        <a:ea typeface="Cambria Math"/>
                                      </a:rPr>
                                      <m:t>𝑗</m:t>
                                    </m:r>
                                  </m:sub>
                                  <m:sup/>
                                  <m:e>
                                    <m:func>
                                      <m:funcPr>
                                        <m:ctrlPr>
                                          <a:rPr lang="en-US" sz="1600" i="1">
                                            <a:solidFill>
                                              <a:schemeClr val="tx1"/>
                                            </a:solidFill>
                                            <a:latin typeface="Cambria Math"/>
                                          </a:rPr>
                                        </m:ctrlPr>
                                      </m:funcPr>
                                      <m:fName>
                                        <m:limLow>
                                          <m:limLowPr>
                                            <m:ctrlPr>
                                              <a:rPr lang="en-US" sz="1600" i="1">
                                                <a:solidFill>
                                                  <a:schemeClr val="tx1"/>
                                                </a:solidFill>
                                                <a:latin typeface="Cambria Math"/>
                                              </a:rPr>
                                            </m:ctrlPr>
                                          </m:limLowPr>
                                          <m:e>
                                            <m:r>
                                              <m:rPr>
                                                <m:sty m:val="p"/>
                                              </m:rPr>
                                              <a:rPr lang="en-US" sz="1600">
                                                <a:solidFill>
                                                  <a:schemeClr val="tx1"/>
                                                </a:solidFill>
                                                <a:latin typeface="Cambria Math"/>
                                              </a:rPr>
                                              <m:t>max</m:t>
                                            </m:r>
                                          </m:e>
                                          <m:lim>
                                            <m:r>
                                              <a:rPr lang="en-US" sz="1600" i="1">
                                                <a:solidFill>
                                                  <a:schemeClr val="tx1"/>
                                                </a:solidFill>
                                                <a:latin typeface="Cambria Math"/>
                                              </a:rPr>
                                              <m:t> </m:t>
                                            </m:r>
                                          </m:lim>
                                        </m:limLow>
                                      </m:fName>
                                      <m:e>
                                        <m:r>
                                          <a:rPr lang="en-US" sz="1600" i="1">
                                            <a:solidFill>
                                              <a:schemeClr val="tx1"/>
                                            </a:solidFill>
                                            <a:latin typeface="Cambria Math"/>
                                          </a:rPr>
                                          <m:t>(0,</m:t>
                                        </m:r>
                                        <m:sSubSup>
                                          <m:sSubSupPr>
                                            <m:ctrlPr>
                                              <a:rPr lang="en-US" sz="1600" i="1">
                                                <a:solidFill>
                                                  <a:schemeClr val="tx1"/>
                                                </a:solidFill>
                                                <a:latin typeface="Cambria Math"/>
                                              </a:rPr>
                                            </m:ctrlPr>
                                          </m:sSubSupPr>
                                          <m:e>
                                            <m:r>
                                              <a:rPr lang="en-US" sz="1600" i="1">
                                                <a:solidFill>
                                                  <a:schemeClr val="tx1"/>
                                                </a:solidFill>
                                                <a:latin typeface="Cambria Math"/>
                                                <a:ea typeface="Cambria Math"/>
                                              </a:rPr>
                                              <m:t>𝜌</m:t>
                                            </m:r>
                                          </m:e>
                                          <m:sub>
                                            <m:r>
                                              <a:rPr lang="en-US" sz="1600" i="1">
                                                <a:solidFill>
                                                  <a:schemeClr val="tx1"/>
                                                </a:solidFill>
                                                <a:latin typeface="Cambria Math"/>
                                                <a:ea typeface="Cambria Math"/>
                                              </a:rPr>
                                              <m:t>𝑘</m:t>
                                            </m:r>
                                            <m:r>
                                              <a:rPr lang="en-US" sz="1600" i="1">
                                                <a:solidFill>
                                                  <a:schemeClr val="tx1"/>
                                                </a:solidFill>
                                                <a:latin typeface="Cambria Math"/>
                                              </a:rPr>
                                              <m:t>𝑗</m:t>
                                            </m:r>
                                          </m:sub>
                                          <m:sup>
                                            <m:r>
                                              <a:rPr lang="en-US" sz="1600" i="1">
                                                <a:solidFill>
                                                  <a:schemeClr val="tx1"/>
                                                </a:solidFill>
                                                <a:latin typeface="Cambria Math"/>
                                              </a:rPr>
                                              <m:t>𝑙</m:t>
                                            </m:r>
                                          </m:sup>
                                        </m:sSubSup>
                                        <m:r>
                                          <a:rPr lang="en-US" sz="1600" i="1" dirty="0">
                                            <a:solidFill>
                                              <a:schemeClr val="tx1"/>
                                            </a:solidFill>
                                            <a:latin typeface="Cambria Math"/>
                                            <a:ea typeface="MS PGothic" charset="0"/>
                                            <a:cs typeface="Cambria Math"/>
                                          </a:rPr>
                                          <m:t>)</m:t>
                                        </m:r>
                                      </m:e>
                                    </m:func>
                                  </m:e>
                                </m:nary>
                              </m:e>
                              <m:e>
                                <m:r>
                                  <a:rPr lang="en-US" sz="1600" i="1" dirty="0">
                                    <a:solidFill>
                                      <a:schemeClr val="tx1"/>
                                    </a:solidFill>
                                    <a:latin typeface="Cambria Math"/>
                                    <a:ea typeface="MS PGothic" charset="0"/>
                                  </a:rPr>
                                  <m:t>𝑖</m:t>
                                </m:r>
                                <m:r>
                                  <a:rPr lang="en-US" sz="1600" i="1" dirty="0">
                                    <a:solidFill>
                                      <a:schemeClr val="tx1"/>
                                    </a:solidFill>
                                    <a:latin typeface="Cambria Math"/>
                                    <a:ea typeface="MS PGothic" charset="0"/>
                                  </a:rPr>
                                  <m:t>=</m:t>
                                </m:r>
                                <m:r>
                                  <a:rPr lang="en-US" sz="1600" i="1" dirty="0">
                                    <a:solidFill>
                                      <a:schemeClr val="tx1"/>
                                    </a:solidFill>
                                    <a:latin typeface="Cambria Math"/>
                                    <a:ea typeface="MS PGothic" charset="0"/>
                                  </a:rPr>
                                  <m:t>𝑗</m:t>
                                </m:r>
                              </m:e>
                            </m:mr>
                            <m:mr>
                              <m:e>
                                <m:func>
                                  <m:funcPr>
                                    <m:ctrlPr>
                                      <a:rPr lang="en-US" sz="1600" i="1">
                                        <a:solidFill>
                                          <a:schemeClr val="tx1"/>
                                        </a:solidFill>
                                        <a:latin typeface="Cambria Math"/>
                                      </a:rPr>
                                    </m:ctrlPr>
                                  </m:funcPr>
                                  <m:fName>
                                    <m:limLow>
                                      <m:limLowPr>
                                        <m:ctrlPr>
                                          <a:rPr lang="en-US" sz="1600" i="1">
                                            <a:solidFill>
                                              <a:schemeClr val="tx1"/>
                                            </a:solidFill>
                                            <a:latin typeface="Cambria Math"/>
                                          </a:rPr>
                                        </m:ctrlPr>
                                      </m:limLowPr>
                                      <m:e>
                                        <m:r>
                                          <m:rPr>
                                            <m:sty m:val="p"/>
                                          </m:rPr>
                                          <a:rPr lang="en-US" sz="1600">
                                            <a:solidFill>
                                              <a:schemeClr val="tx1"/>
                                            </a:solidFill>
                                            <a:latin typeface="Cambria Math"/>
                                          </a:rPr>
                                          <m:t>min</m:t>
                                        </m:r>
                                      </m:e>
                                      <m:lim>
                                        <m:r>
                                          <a:rPr lang="en-US" sz="1600" i="1">
                                            <a:solidFill>
                                              <a:schemeClr val="tx1"/>
                                            </a:solidFill>
                                            <a:latin typeface="Cambria Math"/>
                                          </a:rPr>
                                          <m:t> </m:t>
                                        </m:r>
                                      </m:lim>
                                    </m:limLow>
                                  </m:fName>
                                  <m:e>
                                    <m:r>
                                      <a:rPr lang="en-US" sz="1600" i="1">
                                        <a:solidFill>
                                          <a:schemeClr val="tx1"/>
                                        </a:solidFill>
                                        <a:latin typeface="Cambria Math"/>
                                      </a:rPr>
                                      <m:t>[0,</m:t>
                                    </m:r>
                                  </m:e>
                                </m:func>
                                <m:sSubSup>
                                  <m:sSubSupPr>
                                    <m:ctrlPr>
                                      <a:rPr lang="en-US" sz="1600" i="1">
                                        <a:solidFill>
                                          <a:schemeClr val="tx1"/>
                                        </a:solidFill>
                                        <a:latin typeface="Cambria Math"/>
                                      </a:rPr>
                                    </m:ctrlPr>
                                  </m:sSubSupPr>
                                  <m:e>
                                    <m:r>
                                      <a:rPr lang="en-US" sz="1600" b="0" i="1" smtClean="0">
                                        <a:solidFill>
                                          <a:schemeClr val="tx1"/>
                                        </a:solidFill>
                                        <a:latin typeface="Cambria Math"/>
                                      </a:rPr>
                                      <m:t>𝑐</m:t>
                                    </m:r>
                                  </m:e>
                                  <m:sub>
                                    <m:r>
                                      <a:rPr lang="en-US" sz="1600" b="0" i="1" smtClean="0">
                                        <a:solidFill>
                                          <a:schemeClr val="tx1"/>
                                        </a:solidFill>
                                        <a:latin typeface="Cambria Math"/>
                                      </a:rPr>
                                      <m:t>𝑗</m:t>
                                    </m:r>
                                  </m:sub>
                                  <m:sup>
                                    <m:r>
                                      <a:rPr lang="en-US" sz="1600" i="1">
                                        <a:solidFill>
                                          <a:schemeClr val="tx1"/>
                                        </a:solidFill>
                                        <a:latin typeface="Cambria Math"/>
                                      </a:rPr>
                                      <m:t>𝑙</m:t>
                                    </m:r>
                                  </m:sup>
                                </m:sSubSup>
                                <m:r>
                                  <a:rPr lang="en-US" sz="1600" i="1">
                                    <a:solidFill>
                                      <a:schemeClr val="tx1"/>
                                    </a:solidFill>
                                    <a:latin typeface="Cambria Math"/>
                                  </a:rPr>
                                  <m:t>+</m:t>
                                </m:r>
                                <m:sSubSup>
                                  <m:sSubSupPr>
                                    <m:ctrlPr>
                                      <a:rPr lang="en-US" sz="1600" i="1">
                                        <a:solidFill>
                                          <a:schemeClr val="tx1"/>
                                        </a:solidFill>
                                        <a:latin typeface="Cambria Math"/>
                                      </a:rPr>
                                    </m:ctrlPr>
                                  </m:sSubSupPr>
                                  <m:e>
                                    <m:r>
                                      <a:rPr lang="en-US" sz="1600" i="1">
                                        <a:solidFill>
                                          <a:schemeClr val="tx1"/>
                                        </a:solidFill>
                                        <a:latin typeface="Cambria Math"/>
                                        <a:ea typeface="Cambria Math"/>
                                      </a:rPr>
                                      <m:t>𝜑</m:t>
                                    </m:r>
                                  </m:e>
                                  <m:sub>
                                    <m:r>
                                      <a:rPr lang="en-US" sz="1600" b="0" i="1" smtClean="0">
                                        <a:solidFill>
                                          <a:schemeClr val="tx1"/>
                                        </a:solidFill>
                                        <a:latin typeface="Cambria Math"/>
                                        <a:ea typeface="Cambria Math"/>
                                      </a:rPr>
                                      <m:t>𝑗</m:t>
                                    </m:r>
                                  </m:sub>
                                  <m:sup>
                                    <m:r>
                                      <a:rPr lang="en-US" sz="1600" i="1">
                                        <a:solidFill>
                                          <a:schemeClr val="tx1"/>
                                        </a:solidFill>
                                        <a:latin typeface="Cambria Math"/>
                                      </a:rPr>
                                      <m:t>𝑙</m:t>
                                    </m:r>
                                  </m:sup>
                                </m:sSubSup>
                                <m:r>
                                  <a:rPr lang="en-US" sz="1600" i="1">
                                    <a:solidFill>
                                      <a:schemeClr val="tx1"/>
                                    </a:solidFill>
                                    <a:latin typeface="Cambria Math"/>
                                  </a:rPr>
                                  <m:t>+</m:t>
                                </m:r>
                                <m:sSubSup>
                                  <m:sSubSupPr>
                                    <m:ctrlPr>
                                      <a:rPr lang="en-US" sz="1600" i="1">
                                        <a:solidFill>
                                          <a:schemeClr val="tx1"/>
                                        </a:solidFill>
                                        <a:latin typeface="Cambria Math"/>
                                      </a:rPr>
                                    </m:ctrlPr>
                                  </m:sSubSupPr>
                                  <m:e>
                                    <m:r>
                                      <a:rPr lang="en-US" sz="1600" i="1">
                                        <a:solidFill>
                                          <a:schemeClr val="tx1"/>
                                        </a:solidFill>
                                        <a:latin typeface="Cambria Math"/>
                                        <a:ea typeface="Cambria Math"/>
                                      </a:rPr>
                                      <m:t>𝜌</m:t>
                                    </m:r>
                                  </m:e>
                                  <m:sub>
                                    <m:r>
                                      <a:rPr lang="en-US" sz="1600" i="1">
                                        <a:solidFill>
                                          <a:schemeClr val="tx1"/>
                                        </a:solidFill>
                                        <a:latin typeface="Cambria Math"/>
                                        <a:ea typeface="Cambria Math"/>
                                      </a:rPr>
                                      <m:t>𝑗</m:t>
                                    </m:r>
                                    <m:r>
                                      <a:rPr lang="en-US" sz="1600" i="1">
                                        <a:solidFill>
                                          <a:schemeClr val="tx1"/>
                                        </a:solidFill>
                                        <a:latin typeface="Cambria Math"/>
                                      </a:rPr>
                                      <m:t>𝑗</m:t>
                                    </m:r>
                                  </m:sub>
                                  <m:sup>
                                    <m:r>
                                      <a:rPr lang="en-US" sz="1600" i="1">
                                        <a:solidFill>
                                          <a:schemeClr val="tx1"/>
                                        </a:solidFill>
                                        <a:latin typeface="Cambria Math"/>
                                      </a:rPr>
                                      <m:t>𝑙</m:t>
                                    </m:r>
                                  </m:sup>
                                </m:sSubSup>
                                <m:r>
                                  <a:rPr lang="en-US" sz="1600" i="1">
                                    <a:solidFill>
                                      <a:schemeClr val="tx1"/>
                                    </a:solidFill>
                                    <a:latin typeface="Cambria Math"/>
                                  </a:rPr>
                                  <m:t>+</m:t>
                                </m:r>
                                <m:nary>
                                  <m:naryPr>
                                    <m:chr m:val="∑"/>
                                    <m:supHide m:val="on"/>
                                    <m:ctrlPr>
                                      <a:rPr lang="en-US" sz="1600" i="1">
                                        <a:solidFill>
                                          <a:schemeClr val="tx1"/>
                                        </a:solidFill>
                                        <a:latin typeface="Cambria Math"/>
                                      </a:rPr>
                                    </m:ctrlPr>
                                  </m:naryPr>
                                  <m:sub>
                                    <m:r>
                                      <a:rPr lang="en-US" sz="1600" i="1">
                                        <a:solidFill>
                                          <a:schemeClr val="tx1"/>
                                        </a:solidFill>
                                        <a:latin typeface="Cambria Math"/>
                                      </a:rPr>
                                      <m:t>𝑘</m:t>
                                    </m:r>
                                    <m:r>
                                      <a:rPr lang="en-US" sz="1600" i="1">
                                        <a:solidFill>
                                          <a:schemeClr val="tx1"/>
                                        </a:solidFill>
                                        <a:latin typeface="Cambria Math"/>
                                      </a:rPr>
                                      <m:t> </m:t>
                                    </m:r>
                                    <m:r>
                                      <a:rPr lang="en-US" sz="1600" i="1">
                                        <a:solidFill>
                                          <a:schemeClr val="tx1"/>
                                        </a:solidFill>
                                        <a:latin typeface="Cambria Math"/>
                                      </a:rPr>
                                      <m:t>𝑠</m:t>
                                    </m:r>
                                    <m:r>
                                      <a:rPr lang="en-US" sz="1600" i="1">
                                        <a:solidFill>
                                          <a:schemeClr val="tx1"/>
                                        </a:solidFill>
                                        <a:latin typeface="Cambria Math"/>
                                      </a:rPr>
                                      <m:t>.</m:t>
                                    </m:r>
                                    <m:r>
                                      <a:rPr lang="en-US" sz="1600" i="1">
                                        <a:solidFill>
                                          <a:schemeClr val="tx1"/>
                                        </a:solidFill>
                                        <a:latin typeface="Cambria Math"/>
                                      </a:rPr>
                                      <m:t>𝑡</m:t>
                                    </m:r>
                                    <m:r>
                                      <a:rPr lang="en-US" sz="1600" b="0" i="1" smtClean="0">
                                        <a:solidFill>
                                          <a:schemeClr val="tx1"/>
                                        </a:solidFill>
                                        <a:latin typeface="Cambria Math"/>
                                      </a:rPr>
                                      <m:t>.  </m:t>
                                    </m:r>
                                    <m:r>
                                      <m:rPr>
                                        <m:brk m:alnAt="7"/>
                                      </m:rPr>
                                      <a:rPr lang="en-US" sz="1600" i="1">
                                        <a:solidFill>
                                          <a:schemeClr val="tx1"/>
                                        </a:solidFill>
                                        <a:latin typeface="Cambria Math"/>
                                      </a:rPr>
                                      <m:t>𝑘</m:t>
                                    </m:r>
                                    <m:r>
                                      <a:rPr lang="en-US" sz="1600" i="1">
                                        <a:solidFill>
                                          <a:schemeClr val="tx1"/>
                                        </a:solidFill>
                                        <a:latin typeface="Cambria Math"/>
                                        <a:ea typeface="Cambria Math"/>
                                      </a:rPr>
                                      <m:t>∉{</m:t>
                                    </m:r>
                                    <m:r>
                                      <a:rPr lang="en-US" sz="1600" i="1">
                                        <a:solidFill>
                                          <a:schemeClr val="tx1"/>
                                        </a:solidFill>
                                        <a:latin typeface="Cambria Math"/>
                                        <a:ea typeface="Cambria Math"/>
                                      </a:rPr>
                                      <m:t>𝑖</m:t>
                                    </m:r>
                                    <m:r>
                                      <a:rPr lang="en-US" sz="1600" i="1">
                                        <a:solidFill>
                                          <a:schemeClr val="tx1"/>
                                        </a:solidFill>
                                        <a:latin typeface="Cambria Math"/>
                                        <a:ea typeface="Cambria Math"/>
                                      </a:rPr>
                                      <m:t>,</m:t>
                                    </m:r>
                                    <m:r>
                                      <a:rPr lang="en-US" sz="1600" i="1">
                                        <a:solidFill>
                                          <a:schemeClr val="tx1"/>
                                        </a:solidFill>
                                        <a:latin typeface="Cambria Math"/>
                                        <a:ea typeface="Cambria Math"/>
                                      </a:rPr>
                                      <m:t>𝑗</m:t>
                                    </m:r>
                                    <m:r>
                                      <a:rPr lang="en-US" sz="1600" i="1">
                                        <a:solidFill>
                                          <a:schemeClr val="tx1"/>
                                        </a:solidFill>
                                        <a:latin typeface="Cambria Math"/>
                                        <a:ea typeface="Cambria Math"/>
                                      </a:rPr>
                                      <m:t>}</m:t>
                                    </m:r>
                                  </m:sub>
                                  <m:sup/>
                                  <m:e>
                                    <m:func>
                                      <m:funcPr>
                                        <m:ctrlPr>
                                          <a:rPr lang="en-US" sz="1600" i="1">
                                            <a:solidFill>
                                              <a:schemeClr val="tx1"/>
                                            </a:solidFill>
                                            <a:latin typeface="Cambria Math"/>
                                          </a:rPr>
                                        </m:ctrlPr>
                                      </m:funcPr>
                                      <m:fName>
                                        <m:limLow>
                                          <m:limLowPr>
                                            <m:ctrlPr>
                                              <a:rPr lang="en-US" sz="1600" i="1">
                                                <a:solidFill>
                                                  <a:schemeClr val="tx1"/>
                                                </a:solidFill>
                                                <a:latin typeface="Cambria Math"/>
                                              </a:rPr>
                                            </m:ctrlPr>
                                          </m:limLowPr>
                                          <m:e>
                                            <m:r>
                                              <m:rPr>
                                                <m:sty m:val="p"/>
                                              </m:rPr>
                                              <a:rPr lang="en-US" sz="1600">
                                                <a:solidFill>
                                                  <a:schemeClr val="tx1"/>
                                                </a:solidFill>
                                                <a:latin typeface="Cambria Math"/>
                                              </a:rPr>
                                              <m:t>max</m:t>
                                            </m:r>
                                          </m:e>
                                          <m:lim>
                                            <m:r>
                                              <a:rPr lang="en-US" sz="1600" i="1">
                                                <a:solidFill>
                                                  <a:schemeClr val="tx1"/>
                                                </a:solidFill>
                                                <a:latin typeface="Cambria Math"/>
                                              </a:rPr>
                                              <m:t> </m:t>
                                            </m:r>
                                          </m:lim>
                                        </m:limLow>
                                      </m:fName>
                                      <m:e>
                                        <m:r>
                                          <a:rPr lang="en-US" sz="1600" i="1">
                                            <a:solidFill>
                                              <a:schemeClr val="tx1"/>
                                            </a:solidFill>
                                            <a:latin typeface="Cambria Math"/>
                                          </a:rPr>
                                          <m:t>(0,</m:t>
                                        </m:r>
                                        <m:sSubSup>
                                          <m:sSubSupPr>
                                            <m:ctrlPr>
                                              <a:rPr lang="en-US" sz="1600" i="1">
                                                <a:solidFill>
                                                  <a:schemeClr val="tx1"/>
                                                </a:solidFill>
                                                <a:latin typeface="Cambria Math"/>
                                              </a:rPr>
                                            </m:ctrlPr>
                                          </m:sSubSupPr>
                                          <m:e>
                                            <m:r>
                                              <a:rPr lang="en-US" sz="1600" i="1">
                                                <a:solidFill>
                                                  <a:schemeClr val="tx1"/>
                                                </a:solidFill>
                                                <a:latin typeface="Cambria Math"/>
                                                <a:ea typeface="Cambria Math"/>
                                              </a:rPr>
                                              <m:t>𝜌</m:t>
                                            </m:r>
                                          </m:e>
                                          <m:sub>
                                            <m:r>
                                              <a:rPr lang="en-US" sz="1600" i="1">
                                                <a:solidFill>
                                                  <a:schemeClr val="tx1"/>
                                                </a:solidFill>
                                                <a:latin typeface="Cambria Math"/>
                                                <a:ea typeface="Cambria Math"/>
                                              </a:rPr>
                                              <m:t>𝑘</m:t>
                                            </m:r>
                                            <m:r>
                                              <a:rPr lang="en-US" sz="1600" i="1">
                                                <a:solidFill>
                                                  <a:schemeClr val="tx1"/>
                                                </a:solidFill>
                                                <a:latin typeface="Cambria Math"/>
                                              </a:rPr>
                                              <m:t>𝑗</m:t>
                                            </m:r>
                                          </m:sub>
                                          <m:sup>
                                            <m:r>
                                              <a:rPr lang="en-US" sz="1600" i="1">
                                                <a:solidFill>
                                                  <a:schemeClr val="tx1"/>
                                                </a:solidFill>
                                                <a:latin typeface="Cambria Math"/>
                                              </a:rPr>
                                              <m:t>𝑙</m:t>
                                            </m:r>
                                          </m:sup>
                                        </m:sSubSup>
                                        <m:r>
                                          <a:rPr lang="en-US" sz="1600" i="1" dirty="0">
                                            <a:solidFill>
                                              <a:schemeClr val="tx1"/>
                                            </a:solidFill>
                                            <a:latin typeface="Cambria Math"/>
                                            <a:ea typeface="MS PGothic" charset="0"/>
                                            <a:cs typeface="Cambria Math"/>
                                          </a:rPr>
                                          <m:t>)</m:t>
                                        </m:r>
                                      </m:e>
                                    </m:func>
                                    <m:r>
                                      <a:rPr lang="en-US" sz="1600" i="1" dirty="0">
                                        <a:solidFill>
                                          <a:schemeClr val="tx1"/>
                                        </a:solidFill>
                                        <a:latin typeface="Cambria Math"/>
                                        <a:ea typeface="MS PGothic" charset="0"/>
                                        <a:cs typeface="Cambria Math"/>
                                      </a:rPr>
                                      <m:t>]</m:t>
                                    </m:r>
                                  </m:e>
                                </m:nary>
                              </m:e>
                              <m:e>
                                <m:r>
                                  <a:rPr lang="en-US" sz="1600" i="1">
                                    <a:solidFill>
                                      <a:schemeClr val="tx1"/>
                                    </a:solidFill>
                                    <a:latin typeface="Cambria Math"/>
                                  </a:rPr>
                                  <m:t>𝑖</m:t>
                                </m:r>
                                <m:r>
                                  <a:rPr lang="en-US" sz="1600" i="1">
                                    <a:solidFill>
                                      <a:schemeClr val="tx1"/>
                                    </a:solidFill>
                                    <a:latin typeface="Cambria Math"/>
                                    <a:ea typeface="Cambria Math"/>
                                  </a:rPr>
                                  <m:t>≠</m:t>
                                </m:r>
                                <m:r>
                                  <a:rPr lang="en-US" sz="1600" i="1">
                                    <a:solidFill>
                                      <a:schemeClr val="tx1"/>
                                    </a:solidFill>
                                    <a:latin typeface="Cambria Math"/>
                                    <a:ea typeface="Cambria Math"/>
                                  </a:rPr>
                                  <m:t>𝑗</m:t>
                                </m:r>
                              </m:e>
                            </m:mr>
                          </m:m>
                        </m:e>
                      </m:d>
                    </m:oMath>
                  </m:oMathPara>
                </a14:m>
                <a:endParaRPr lang="en-US" sz="1600" dirty="0" smtClean="0">
                  <a:solidFill>
                    <a:schemeClr val="tx1"/>
                  </a:solidFill>
                  <a:latin typeface="Cambria Math"/>
                  <a:ea typeface="Cambria Math"/>
                </a:endParaRPr>
              </a:p>
              <a:p>
                <a:pPr marL="0" indent="0" fontAlgn="auto">
                  <a:spcBef>
                    <a:spcPts val="0"/>
                  </a:spcBef>
                  <a:spcAft>
                    <a:spcPts val="0"/>
                  </a:spcAft>
                  <a:buNone/>
                </a:pPr>
                <a:endParaRPr lang="en-US" sz="1600" dirty="0" smtClean="0">
                  <a:solidFill>
                    <a:schemeClr val="tx1"/>
                  </a:solidFill>
                  <a:latin typeface="Cambria Math"/>
                  <a:ea typeface="Cambria Math"/>
                </a:endParaRPr>
              </a:p>
              <a:p>
                <a:pPr marL="0" indent="0" fontAlgn="auto">
                  <a:spcBef>
                    <a:spcPts val="0"/>
                  </a:spcBef>
                  <a:spcAft>
                    <a:spcPts val="0"/>
                  </a:spcAft>
                  <a:buNone/>
                </a:pPr>
                <a14:m>
                  <m:oMathPara xmlns:m="http://schemas.openxmlformats.org/officeDocument/2006/math">
                    <m:oMathParaPr>
                      <m:jc m:val="left"/>
                    </m:oMathParaPr>
                    <m:oMath xmlns:m="http://schemas.openxmlformats.org/officeDocument/2006/math">
                      <m:sSubSup>
                        <m:sSubSupPr>
                          <m:ctrlPr>
                            <a:rPr lang="en-US" sz="1600" i="1">
                              <a:solidFill>
                                <a:schemeClr val="tx1"/>
                              </a:solidFill>
                              <a:latin typeface="Cambria Math"/>
                            </a:rPr>
                          </m:ctrlPr>
                        </m:sSubSupPr>
                        <m:e>
                          <m:r>
                            <a:rPr lang="en-US" sz="1600" i="1">
                              <a:solidFill>
                                <a:schemeClr val="tx1"/>
                              </a:solidFill>
                              <a:latin typeface="Cambria Math"/>
                              <a:ea typeface="Cambria Math"/>
                            </a:rPr>
                            <m:t>𝜏</m:t>
                          </m:r>
                        </m:e>
                        <m:sub>
                          <m:r>
                            <a:rPr lang="en-US" sz="1600" i="1">
                              <a:solidFill>
                                <a:schemeClr val="tx1"/>
                              </a:solidFill>
                              <a:latin typeface="Cambria Math"/>
                              <a:ea typeface="Cambria Math"/>
                            </a:rPr>
                            <m:t>𝑗</m:t>
                          </m:r>
                        </m:sub>
                        <m:sup>
                          <m:r>
                            <a:rPr lang="en-US" sz="1600" i="1">
                              <a:solidFill>
                                <a:schemeClr val="tx1"/>
                              </a:solidFill>
                              <a:latin typeface="Cambria Math"/>
                            </a:rPr>
                            <m:t>𝑙</m:t>
                          </m:r>
                          <m:r>
                            <a:rPr lang="en-US" sz="1600" i="1">
                              <a:solidFill>
                                <a:schemeClr val="tx1"/>
                              </a:solidFill>
                              <a:latin typeface="Cambria Math"/>
                            </a:rPr>
                            <m:t>+1</m:t>
                          </m:r>
                        </m:sup>
                      </m:sSubSup>
                      <m:r>
                        <a:rPr lang="en-US" sz="1600" i="1">
                          <a:solidFill>
                            <a:schemeClr val="tx1"/>
                          </a:solidFill>
                          <a:latin typeface="Cambria Math"/>
                        </a:rPr>
                        <m:t>=</m:t>
                      </m:r>
                      <m:sSubSup>
                        <m:sSubSupPr>
                          <m:ctrlPr>
                            <a:rPr lang="en-US" sz="1600" i="1">
                              <a:solidFill>
                                <a:schemeClr val="tx1"/>
                              </a:solidFill>
                              <a:latin typeface="Cambria Math"/>
                            </a:rPr>
                          </m:ctrlPr>
                        </m:sSubSupPr>
                        <m:e>
                          <m:r>
                            <a:rPr lang="en-US" sz="1600" i="1">
                              <a:solidFill>
                                <a:schemeClr val="tx1"/>
                              </a:solidFill>
                              <a:latin typeface="Cambria Math"/>
                            </a:rPr>
                            <m:t>𝑐</m:t>
                          </m:r>
                        </m:e>
                        <m:sub>
                          <m:r>
                            <a:rPr lang="en-US" sz="1600" i="1">
                              <a:solidFill>
                                <a:schemeClr val="tx1"/>
                              </a:solidFill>
                              <a:latin typeface="Cambria Math"/>
                            </a:rPr>
                            <m:t>𝑗</m:t>
                          </m:r>
                        </m:sub>
                        <m:sup>
                          <m:r>
                            <a:rPr lang="en-US" sz="1600" i="1">
                              <a:solidFill>
                                <a:schemeClr val="tx1"/>
                              </a:solidFill>
                              <a:latin typeface="Cambria Math"/>
                            </a:rPr>
                            <m:t>𝑙</m:t>
                          </m:r>
                        </m:sup>
                      </m:sSubSup>
                      <m:r>
                        <a:rPr lang="en-US" sz="1600" i="1">
                          <a:solidFill>
                            <a:schemeClr val="tx1"/>
                          </a:solidFill>
                          <a:latin typeface="Cambria Math"/>
                        </a:rPr>
                        <m:t>+</m:t>
                      </m:r>
                      <m:sSubSup>
                        <m:sSubSupPr>
                          <m:ctrlPr>
                            <a:rPr lang="en-US" sz="1600" i="1">
                              <a:solidFill>
                                <a:schemeClr val="tx1"/>
                              </a:solidFill>
                              <a:latin typeface="Cambria Math"/>
                            </a:rPr>
                          </m:ctrlPr>
                        </m:sSubSupPr>
                        <m:e>
                          <m:r>
                            <a:rPr lang="en-US" sz="1600" i="1">
                              <a:solidFill>
                                <a:schemeClr val="tx1"/>
                              </a:solidFill>
                              <a:latin typeface="Cambria Math"/>
                              <a:ea typeface="Cambria Math"/>
                            </a:rPr>
                            <m:t>𝜌</m:t>
                          </m:r>
                        </m:e>
                        <m:sub>
                          <m:r>
                            <a:rPr lang="en-US" sz="1600" i="1">
                              <a:solidFill>
                                <a:schemeClr val="tx1"/>
                              </a:solidFill>
                              <a:latin typeface="Cambria Math"/>
                              <a:ea typeface="Cambria Math"/>
                            </a:rPr>
                            <m:t>𝑗𝑗</m:t>
                          </m:r>
                        </m:sub>
                        <m:sup>
                          <m:r>
                            <a:rPr lang="en-US" sz="1600" i="1">
                              <a:solidFill>
                                <a:schemeClr val="tx1"/>
                              </a:solidFill>
                              <a:latin typeface="Cambria Math"/>
                            </a:rPr>
                            <m:t>𝑙</m:t>
                          </m:r>
                        </m:sup>
                      </m:sSubSup>
                      <m:r>
                        <a:rPr lang="en-US" sz="1600" i="1">
                          <a:solidFill>
                            <a:schemeClr val="tx1"/>
                          </a:solidFill>
                          <a:latin typeface="Cambria Math"/>
                        </a:rPr>
                        <m:t>+</m:t>
                      </m:r>
                      <m:nary>
                        <m:naryPr>
                          <m:chr m:val="∑"/>
                          <m:supHide m:val="on"/>
                          <m:ctrlPr>
                            <a:rPr lang="en-US" sz="1600" i="1">
                              <a:solidFill>
                                <a:schemeClr val="tx1"/>
                              </a:solidFill>
                              <a:latin typeface="Cambria Math"/>
                            </a:rPr>
                          </m:ctrlPr>
                        </m:naryPr>
                        <m:sub>
                          <m:r>
                            <a:rPr lang="en-US" sz="1600" i="1">
                              <a:latin typeface="Cambria Math"/>
                            </a:rPr>
                            <m:t>𝑘</m:t>
                          </m:r>
                          <m:r>
                            <a:rPr lang="en-US" sz="1600" i="1">
                              <a:latin typeface="Cambria Math"/>
                            </a:rPr>
                            <m:t> </m:t>
                          </m:r>
                          <m:r>
                            <a:rPr lang="en-US" sz="1600" i="1">
                              <a:latin typeface="Cambria Math"/>
                            </a:rPr>
                            <m:t>𝑠</m:t>
                          </m:r>
                          <m:r>
                            <a:rPr lang="en-US" sz="1600" i="1">
                              <a:latin typeface="Cambria Math"/>
                            </a:rPr>
                            <m:t>.</m:t>
                          </m:r>
                          <m:r>
                            <a:rPr lang="en-US" sz="1600" i="1">
                              <a:latin typeface="Cambria Math"/>
                            </a:rPr>
                            <m:t>𝑡</m:t>
                          </m:r>
                          <m:r>
                            <a:rPr lang="en-US" sz="1600" i="1">
                              <a:latin typeface="Cambria Math"/>
                            </a:rPr>
                            <m:t>. </m:t>
                          </m:r>
                          <m:r>
                            <m:rPr>
                              <m:brk m:alnAt="7"/>
                            </m:rPr>
                            <a:rPr lang="en-US" sz="1600" i="1">
                              <a:solidFill>
                                <a:schemeClr val="tx1"/>
                              </a:solidFill>
                              <a:latin typeface="Cambria Math"/>
                            </a:rPr>
                            <m:t>𝑘</m:t>
                          </m:r>
                          <m:r>
                            <a:rPr lang="en-US" sz="1600" i="1">
                              <a:solidFill>
                                <a:schemeClr val="tx1"/>
                              </a:solidFill>
                              <a:latin typeface="Cambria Math"/>
                              <a:ea typeface="Cambria Math"/>
                            </a:rPr>
                            <m:t>≠</m:t>
                          </m:r>
                          <m:r>
                            <a:rPr lang="en-US" sz="1600" i="1">
                              <a:solidFill>
                                <a:schemeClr val="tx1"/>
                              </a:solidFill>
                              <a:latin typeface="Cambria Math"/>
                              <a:ea typeface="Cambria Math"/>
                            </a:rPr>
                            <m:t>𝑗</m:t>
                          </m:r>
                        </m:sub>
                        <m:sup/>
                        <m:e>
                          <m:func>
                            <m:funcPr>
                              <m:ctrlPr>
                                <a:rPr lang="en-US" sz="1600" i="1">
                                  <a:solidFill>
                                    <a:schemeClr val="tx1"/>
                                  </a:solidFill>
                                  <a:latin typeface="Cambria Math"/>
                                </a:rPr>
                              </m:ctrlPr>
                            </m:funcPr>
                            <m:fName>
                              <m:limLow>
                                <m:limLowPr>
                                  <m:ctrlPr>
                                    <a:rPr lang="en-US" sz="1600" i="1">
                                      <a:solidFill>
                                        <a:schemeClr val="tx1"/>
                                      </a:solidFill>
                                      <a:latin typeface="Cambria Math"/>
                                    </a:rPr>
                                  </m:ctrlPr>
                                </m:limLowPr>
                                <m:e>
                                  <m:r>
                                    <m:rPr>
                                      <m:sty m:val="p"/>
                                    </m:rPr>
                                    <a:rPr lang="en-US" sz="1600">
                                      <a:solidFill>
                                        <a:schemeClr val="tx1"/>
                                      </a:solidFill>
                                      <a:latin typeface="Cambria Math"/>
                                    </a:rPr>
                                    <m:t>max</m:t>
                                  </m:r>
                                </m:e>
                                <m:lim>
                                  <m:r>
                                    <a:rPr lang="en-US" sz="1600" i="1">
                                      <a:solidFill>
                                        <a:schemeClr val="tx1"/>
                                      </a:solidFill>
                                      <a:latin typeface="Cambria Math"/>
                                    </a:rPr>
                                    <m:t> </m:t>
                                  </m:r>
                                </m:lim>
                              </m:limLow>
                            </m:fName>
                            <m:e>
                              <m:r>
                                <a:rPr lang="en-US" sz="1600" i="1">
                                  <a:solidFill>
                                    <a:schemeClr val="tx1"/>
                                  </a:solidFill>
                                  <a:latin typeface="Cambria Math"/>
                                </a:rPr>
                                <m:t>(0,</m:t>
                              </m:r>
                              <m:sSubSup>
                                <m:sSubSupPr>
                                  <m:ctrlPr>
                                    <a:rPr lang="en-US" sz="1600" i="1">
                                      <a:solidFill>
                                        <a:schemeClr val="tx1"/>
                                      </a:solidFill>
                                      <a:latin typeface="Cambria Math"/>
                                    </a:rPr>
                                  </m:ctrlPr>
                                </m:sSubSupPr>
                                <m:e>
                                  <m:r>
                                    <a:rPr lang="en-US" sz="1600" i="1">
                                      <a:solidFill>
                                        <a:schemeClr val="tx1"/>
                                      </a:solidFill>
                                      <a:latin typeface="Cambria Math"/>
                                      <a:ea typeface="Cambria Math"/>
                                    </a:rPr>
                                    <m:t>𝜌</m:t>
                                  </m:r>
                                </m:e>
                                <m:sub>
                                  <m:r>
                                    <a:rPr lang="en-US" sz="1600" i="1">
                                      <a:solidFill>
                                        <a:schemeClr val="tx1"/>
                                      </a:solidFill>
                                      <a:latin typeface="Cambria Math"/>
                                      <a:ea typeface="Cambria Math"/>
                                    </a:rPr>
                                    <m:t>𝑘</m:t>
                                  </m:r>
                                  <m:r>
                                    <a:rPr lang="en-US" sz="1600" i="1">
                                      <a:solidFill>
                                        <a:schemeClr val="tx1"/>
                                      </a:solidFill>
                                      <a:latin typeface="Cambria Math"/>
                                    </a:rPr>
                                    <m:t>𝑗</m:t>
                                  </m:r>
                                </m:sub>
                                <m:sup>
                                  <m:r>
                                    <a:rPr lang="en-US" sz="1600" i="1">
                                      <a:solidFill>
                                        <a:schemeClr val="tx1"/>
                                      </a:solidFill>
                                      <a:latin typeface="Cambria Math"/>
                                    </a:rPr>
                                    <m:t>𝑙</m:t>
                                  </m:r>
                                </m:sup>
                              </m:sSubSup>
                              <m:r>
                                <a:rPr lang="en-US" sz="1600" i="1">
                                  <a:solidFill>
                                    <a:schemeClr val="tx1"/>
                                  </a:solidFill>
                                  <a:latin typeface="Cambria Math"/>
                                </a:rPr>
                                <m:t>)</m:t>
                              </m:r>
                            </m:e>
                          </m:func>
                        </m:e>
                      </m:nary>
                    </m:oMath>
                  </m:oMathPara>
                </a14:m>
                <a:endParaRPr lang="en-US" sz="1600" b="0" dirty="0" smtClean="0">
                  <a:solidFill>
                    <a:schemeClr val="tx1"/>
                  </a:solidFill>
                  <a:latin typeface="Cambria Math"/>
                </a:endParaRPr>
              </a:p>
            </p:txBody>
          </p:sp>
        </mc:Choice>
        <mc:Fallback xmlns="">
          <p:sp>
            <p:nvSpPr>
              <p:cNvPr id="72" name="Content Placeholder 2"/>
              <p:cNvSpPr txBox="1">
                <a:spLocks noRot="1" noChangeAspect="1" noMove="1" noResize="1" noEditPoints="1" noAdjustHandles="1" noChangeArrowheads="1" noChangeShapeType="1" noTextEdit="1"/>
              </p:cNvSpPr>
              <p:nvPr/>
            </p:nvSpPr>
            <p:spPr>
              <a:xfrm>
                <a:off x="86031" y="3843472"/>
                <a:ext cx="6765809" cy="3205510"/>
              </a:xfrm>
              <a:prstGeom prst="rect">
                <a:avLst/>
              </a:prstGeom>
              <a:blipFill rotWithShape="1">
                <a:blip r:embed="rId8"/>
                <a:stretch>
                  <a:fillRect t="-1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5969181" y="3843472"/>
                <a:ext cx="4572000" cy="1294778"/>
              </a:xfrm>
              <a:prstGeom prst="rect">
                <a:avLst/>
              </a:prstGeom>
            </p:spPr>
            <p:txBody>
              <a:bodyPr>
                <a:spAutoFit/>
              </a:bodyPr>
              <a:lstStyle/>
              <a:p>
                <a:pPr marL="0" indent="0" fontAlgn="auto">
                  <a:spcBef>
                    <a:spcPts val="0"/>
                  </a:spcBef>
                  <a:spcAft>
                    <a:spcPts val="0"/>
                  </a:spcAft>
                  <a:buNone/>
                </a:pPr>
                <a14:m>
                  <m:oMathPara xmlns:m="http://schemas.openxmlformats.org/officeDocument/2006/math">
                    <m:oMathParaPr>
                      <m:jc m:val="left"/>
                    </m:oMathParaPr>
                    <m:oMath xmlns:m="http://schemas.openxmlformats.org/officeDocument/2006/math">
                      <m:sSubSup>
                        <m:sSubSupPr>
                          <m:ctrlPr>
                            <a:rPr lang="en-US" sz="1600" i="1" smtClean="0">
                              <a:solidFill>
                                <a:schemeClr val="tx1"/>
                              </a:solidFill>
                              <a:latin typeface="Cambria Math"/>
                            </a:rPr>
                          </m:ctrlPr>
                        </m:sSubSupPr>
                        <m:e>
                          <m:r>
                            <a:rPr lang="en-US" sz="1600" i="1">
                              <a:solidFill>
                                <a:schemeClr val="tx1"/>
                              </a:solidFill>
                              <a:latin typeface="Cambria Math"/>
                              <a:ea typeface="Cambria Math"/>
                            </a:rPr>
                            <m:t>𝜑</m:t>
                          </m:r>
                        </m:e>
                        <m:sub>
                          <m:r>
                            <a:rPr lang="en-US" sz="1600" b="0" i="1" smtClean="0">
                              <a:solidFill>
                                <a:schemeClr val="tx1"/>
                              </a:solidFill>
                              <a:latin typeface="Cambria Math"/>
                              <a:ea typeface="Cambria Math"/>
                            </a:rPr>
                            <m:t>𝑖</m:t>
                          </m:r>
                        </m:sub>
                        <m:sup>
                          <m:r>
                            <a:rPr lang="en-US" sz="1600" i="1">
                              <a:solidFill>
                                <a:schemeClr val="tx1"/>
                              </a:solidFill>
                              <a:latin typeface="Cambria Math"/>
                            </a:rPr>
                            <m:t>𝑙</m:t>
                          </m:r>
                          <m:r>
                            <a:rPr lang="en-US" sz="1600" i="1">
                              <a:solidFill>
                                <a:schemeClr val="tx1"/>
                              </a:solidFill>
                              <a:latin typeface="Cambria Math"/>
                            </a:rPr>
                            <m:t>−1</m:t>
                          </m:r>
                        </m:sup>
                      </m:sSubSup>
                      <m:r>
                        <a:rPr lang="en-US" sz="1600" i="1">
                          <a:solidFill>
                            <a:schemeClr val="tx1"/>
                          </a:solidFill>
                          <a:latin typeface="Cambria Math"/>
                        </a:rPr>
                        <m:t>=</m:t>
                      </m:r>
                      <m:func>
                        <m:funcPr>
                          <m:ctrlPr>
                            <a:rPr lang="en-US" sz="1600" i="1">
                              <a:solidFill>
                                <a:schemeClr val="tx1"/>
                              </a:solidFill>
                              <a:latin typeface="Cambria Math"/>
                            </a:rPr>
                          </m:ctrlPr>
                        </m:funcPr>
                        <m:fName>
                          <m:limLow>
                            <m:limLowPr>
                              <m:ctrlPr>
                                <a:rPr lang="en-US" sz="1600" i="1">
                                  <a:solidFill>
                                    <a:schemeClr val="tx1"/>
                                  </a:solidFill>
                                  <a:latin typeface="Cambria Math"/>
                                </a:rPr>
                              </m:ctrlPr>
                            </m:limLowPr>
                            <m:e>
                              <m:r>
                                <m:rPr>
                                  <m:sty m:val="p"/>
                                </m:rPr>
                                <a:rPr lang="en-US" sz="1600">
                                  <a:solidFill>
                                    <a:schemeClr val="tx1"/>
                                  </a:solidFill>
                                  <a:latin typeface="Cambria Math"/>
                                </a:rPr>
                                <m:t>max</m:t>
                              </m:r>
                            </m:e>
                            <m:lim>
                              <m:r>
                                <a:rPr lang="en-US" sz="1600" b="0" i="1" smtClean="0">
                                  <a:solidFill>
                                    <a:schemeClr val="tx1"/>
                                  </a:solidFill>
                                  <a:latin typeface="Cambria Math"/>
                                </a:rPr>
                                <m:t>𝑗</m:t>
                              </m:r>
                            </m:lim>
                          </m:limLow>
                        </m:fName>
                        <m:e>
                          <m:r>
                            <a:rPr lang="en-US" sz="1600" i="1">
                              <a:solidFill>
                                <a:schemeClr val="tx1"/>
                              </a:solidFill>
                              <a:latin typeface="Cambria Math"/>
                            </a:rPr>
                            <m:t>(</m:t>
                          </m:r>
                        </m:e>
                      </m:func>
                      <m:sSubSup>
                        <m:sSubSupPr>
                          <m:ctrlPr>
                            <a:rPr lang="en-US" sz="1600" i="1">
                              <a:solidFill>
                                <a:schemeClr val="tx1"/>
                              </a:solidFill>
                              <a:latin typeface="Cambria Math"/>
                            </a:rPr>
                          </m:ctrlPr>
                        </m:sSubSupPr>
                        <m:e>
                          <m:r>
                            <a:rPr lang="en-US" sz="1600" i="1">
                              <a:solidFill>
                                <a:schemeClr val="tx1"/>
                              </a:solidFill>
                              <a:latin typeface="Cambria Math"/>
                              <a:ea typeface="Cambria Math"/>
                            </a:rPr>
                            <m:t>𝛼</m:t>
                          </m:r>
                        </m:e>
                        <m:sub>
                          <m:r>
                            <a:rPr lang="en-US" sz="1600" b="0" i="1" smtClean="0">
                              <a:solidFill>
                                <a:schemeClr val="tx1"/>
                              </a:solidFill>
                              <a:latin typeface="Cambria Math"/>
                              <a:ea typeface="Cambria Math"/>
                            </a:rPr>
                            <m:t>𝑖𝑗</m:t>
                          </m:r>
                        </m:sub>
                        <m:sup>
                          <m:r>
                            <a:rPr lang="en-US" sz="1600" i="1">
                              <a:solidFill>
                                <a:schemeClr val="tx1"/>
                              </a:solidFill>
                              <a:latin typeface="Cambria Math"/>
                            </a:rPr>
                            <m:t>𝑙</m:t>
                          </m:r>
                        </m:sup>
                      </m:sSubSup>
                      <m:r>
                        <a:rPr lang="en-US" sz="1600" i="1">
                          <a:solidFill>
                            <a:schemeClr val="tx1"/>
                          </a:solidFill>
                          <a:latin typeface="Cambria Math"/>
                        </a:rPr>
                        <m:t>+</m:t>
                      </m:r>
                      <m:sSubSup>
                        <m:sSubSupPr>
                          <m:ctrlPr>
                            <a:rPr lang="en-US" sz="1600" i="1">
                              <a:solidFill>
                                <a:schemeClr val="tx1"/>
                              </a:solidFill>
                              <a:latin typeface="Cambria Math"/>
                            </a:rPr>
                          </m:ctrlPr>
                        </m:sSubSupPr>
                        <m:e>
                          <m:r>
                            <a:rPr lang="en-US" sz="1600" i="1">
                              <a:solidFill>
                                <a:schemeClr val="tx1"/>
                              </a:solidFill>
                              <a:latin typeface="Cambria Math"/>
                            </a:rPr>
                            <m:t>𝑠</m:t>
                          </m:r>
                        </m:e>
                        <m:sub>
                          <m:r>
                            <a:rPr lang="en-US" sz="1600" b="0" i="1" smtClean="0">
                              <a:solidFill>
                                <a:schemeClr val="tx1"/>
                              </a:solidFill>
                              <a:latin typeface="Cambria Math"/>
                            </a:rPr>
                            <m:t>𝑖𝑗</m:t>
                          </m:r>
                        </m:sub>
                        <m:sup>
                          <m:r>
                            <a:rPr lang="en-US" sz="1600" i="1">
                              <a:solidFill>
                                <a:schemeClr val="tx1"/>
                              </a:solidFill>
                              <a:latin typeface="Cambria Math"/>
                            </a:rPr>
                            <m:t>𝑙</m:t>
                          </m:r>
                        </m:sup>
                      </m:sSubSup>
                      <m:r>
                        <a:rPr lang="en-US" sz="1600">
                          <a:solidFill>
                            <a:schemeClr val="tx1"/>
                          </a:solidFill>
                          <a:latin typeface="Cambria Math"/>
                        </a:rPr>
                        <m:t>)</m:t>
                      </m:r>
                    </m:oMath>
                  </m:oMathPara>
                </a14:m>
                <a:endParaRPr lang="en-US" sz="1600" dirty="0">
                  <a:solidFill>
                    <a:schemeClr val="tx1"/>
                  </a:solidFill>
                  <a:latin typeface="Cambria Math"/>
                  <a:cs typeface="Cambria Math"/>
                </a:endParaRPr>
              </a:p>
              <a:p>
                <a:pPr marL="0" indent="0" fontAlgn="auto">
                  <a:spcBef>
                    <a:spcPts val="0"/>
                  </a:spcBef>
                  <a:spcAft>
                    <a:spcPts val="0"/>
                  </a:spcAft>
                  <a:buNone/>
                </a:pPr>
                <a:endParaRPr lang="en-US" sz="1600" dirty="0">
                  <a:solidFill>
                    <a:schemeClr val="tx1"/>
                  </a:solidFill>
                  <a:latin typeface="Cambria Math"/>
                  <a:cs typeface="Cambria Math"/>
                </a:endParaRPr>
              </a:p>
              <a:p>
                <a:pPr marL="0" indent="0" fontAlgn="auto">
                  <a:spcBef>
                    <a:spcPts val="0"/>
                  </a:spcBef>
                  <a:spcAft>
                    <a:spcPts val="0"/>
                  </a:spcAft>
                  <a:buNone/>
                </a:pPr>
                <a:endParaRPr lang="en-US" sz="1600" i="1" dirty="0" smtClean="0">
                  <a:solidFill>
                    <a:schemeClr val="tx1"/>
                  </a:solidFill>
                  <a:latin typeface="Cambria Math"/>
                </a:endParaRPr>
              </a:p>
              <a:p>
                <a:pPr marL="0" indent="0" fontAlgn="auto">
                  <a:spcBef>
                    <a:spcPts val="0"/>
                  </a:spcBef>
                  <a:spcAft>
                    <a:spcPts val="0"/>
                  </a:spcAft>
                  <a:buNone/>
                </a:pPr>
                <a14:m>
                  <m:oMathPara xmlns:m="http://schemas.openxmlformats.org/officeDocument/2006/math">
                    <m:oMathParaPr>
                      <m:jc m:val="left"/>
                    </m:oMathParaPr>
                    <m:oMath xmlns:m="http://schemas.openxmlformats.org/officeDocument/2006/math">
                      <m:sSubSup>
                        <m:sSubSupPr>
                          <m:ctrlPr>
                            <a:rPr lang="en-US" sz="1600" i="1">
                              <a:solidFill>
                                <a:schemeClr val="tx1"/>
                              </a:solidFill>
                              <a:latin typeface="Cambria Math"/>
                            </a:rPr>
                          </m:ctrlPr>
                        </m:sSubSupPr>
                        <m:e>
                          <m:r>
                            <a:rPr lang="en-US" sz="1600" b="0" i="1" smtClean="0">
                              <a:solidFill>
                                <a:schemeClr val="tx1"/>
                              </a:solidFill>
                              <a:latin typeface="Cambria Math"/>
                            </a:rPr>
                            <m:t>𝑐</m:t>
                          </m:r>
                        </m:e>
                        <m:sub>
                          <m:r>
                            <a:rPr lang="en-US" sz="1600" b="0" i="1" smtClean="0">
                              <a:solidFill>
                                <a:schemeClr val="tx1"/>
                              </a:solidFill>
                              <a:latin typeface="Cambria Math"/>
                            </a:rPr>
                            <m:t>𝑖</m:t>
                          </m:r>
                        </m:sub>
                        <m:sup>
                          <m:r>
                            <a:rPr lang="en-US" sz="1600" i="1">
                              <a:solidFill>
                                <a:schemeClr val="tx1"/>
                              </a:solidFill>
                              <a:latin typeface="Cambria Math"/>
                            </a:rPr>
                            <m:t>𝑙</m:t>
                          </m:r>
                        </m:sup>
                      </m:sSubSup>
                      <m:r>
                        <a:rPr lang="en-US" sz="1600" i="1">
                          <a:solidFill>
                            <a:schemeClr val="tx1"/>
                          </a:solidFill>
                          <a:latin typeface="Cambria Math"/>
                        </a:rPr>
                        <m:t>=</m:t>
                      </m:r>
                      <m:func>
                        <m:funcPr>
                          <m:ctrlPr>
                            <a:rPr lang="en-US" sz="1600" i="1">
                              <a:solidFill>
                                <a:schemeClr val="tx1"/>
                              </a:solidFill>
                              <a:latin typeface="Cambria Math"/>
                            </a:rPr>
                          </m:ctrlPr>
                        </m:funcPr>
                        <m:fName>
                          <m:limLow>
                            <m:limLowPr>
                              <m:ctrlPr>
                                <a:rPr lang="en-US" sz="1600" i="1" smtClean="0">
                                  <a:solidFill>
                                    <a:schemeClr val="tx1"/>
                                  </a:solidFill>
                                  <a:latin typeface="Cambria Math"/>
                                </a:rPr>
                              </m:ctrlPr>
                            </m:limLowPr>
                            <m:e>
                              <m:r>
                                <m:rPr>
                                  <m:sty m:val="p"/>
                                </m:rPr>
                                <a:rPr lang="en-US" sz="1600">
                                  <a:solidFill>
                                    <a:schemeClr val="tx1"/>
                                  </a:solidFill>
                                  <a:latin typeface="Cambria Math"/>
                                </a:rPr>
                                <m:t>max</m:t>
                              </m:r>
                            </m:e>
                            <m:lim>
                              <m:r>
                                <a:rPr lang="en-US" sz="1600" b="0" i="1" smtClean="0">
                                  <a:solidFill>
                                    <a:schemeClr val="tx1"/>
                                  </a:solidFill>
                                  <a:latin typeface="Cambria Math"/>
                                </a:rPr>
                                <m:t>𝑘</m:t>
                              </m:r>
                            </m:lim>
                          </m:limLow>
                        </m:fName>
                        <m:e>
                          <m:r>
                            <a:rPr lang="en-US" sz="1600" b="0" i="1" smtClean="0">
                              <a:solidFill>
                                <a:schemeClr val="tx1"/>
                              </a:solidFill>
                              <a:latin typeface="Cambria Math"/>
                            </a:rPr>
                            <m:t>(</m:t>
                          </m:r>
                          <m:sSubSup>
                            <m:sSubSupPr>
                              <m:ctrlPr>
                                <a:rPr lang="en-US" sz="1600" i="1">
                                  <a:solidFill>
                                    <a:schemeClr val="tx1"/>
                                  </a:solidFill>
                                  <a:latin typeface="Cambria Math"/>
                                </a:rPr>
                              </m:ctrlPr>
                            </m:sSubSupPr>
                            <m:e>
                              <m:r>
                                <a:rPr lang="en-US" sz="1600" i="1">
                                  <a:solidFill>
                                    <a:schemeClr val="tx1"/>
                                  </a:solidFill>
                                  <a:latin typeface="Cambria Math"/>
                                  <a:ea typeface="Cambria Math"/>
                                </a:rPr>
                                <m:t>𝛼</m:t>
                              </m:r>
                            </m:e>
                            <m:sub>
                              <m:r>
                                <a:rPr lang="en-US" sz="1600" b="0" i="1" smtClean="0">
                                  <a:solidFill>
                                    <a:schemeClr val="tx1"/>
                                  </a:solidFill>
                                  <a:latin typeface="Cambria Math"/>
                                  <a:ea typeface="Cambria Math"/>
                                </a:rPr>
                                <m:t>𝑖𝑗</m:t>
                              </m:r>
                            </m:sub>
                            <m:sup>
                              <m:r>
                                <a:rPr lang="en-US" sz="1600" i="1">
                                  <a:solidFill>
                                    <a:schemeClr val="tx1"/>
                                  </a:solidFill>
                                  <a:latin typeface="Cambria Math"/>
                                </a:rPr>
                                <m:t>𝑙</m:t>
                              </m:r>
                            </m:sup>
                          </m:sSubSup>
                          <m:r>
                            <a:rPr lang="en-US" sz="1600" i="1">
                              <a:solidFill>
                                <a:schemeClr val="tx1"/>
                              </a:solidFill>
                              <a:latin typeface="Cambria Math"/>
                            </a:rPr>
                            <m:t>+</m:t>
                          </m:r>
                          <m:sSubSup>
                            <m:sSubSupPr>
                              <m:ctrlPr>
                                <a:rPr lang="en-US" sz="1600" i="1">
                                  <a:solidFill>
                                    <a:schemeClr val="tx1"/>
                                  </a:solidFill>
                                  <a:latin typeface="Cambria Math"/>
                                </a:rPr>
                              </m:ctrlPr>
                            </m:sSubSupPr>
                            <m:e>
                              <m:r>
                                <a:rPr lang="en-US" sz="1600" i="1">
                                  <a:solidFill>
                                    <a:schemeClr val="tx1"/>
                                  </a:solidFill>
                                  <a:latin typeface="Cambria Math"/>
                                  <a:ea typeface="Cambria Math"/>
                                </a:rPr>
                                <m:t>𝜌</m:t>
                              </m:r>
                            </m:e>
                            <m:sub>
                              <m:r>
                                <a:rPr lang="en-US" sz="1600" b="0" i="1" smtClean="0">
                                  <a:solidFill>
                                    <a:schemeClr val="tx1"/>
                                  </a:solidFill>
                                  <a:latin typeface="Cambria Math"/>
                                  <a:ea typeface="Cambria Math"/>
                                </a:rPr>
                                <m:t>𝑖𝑗</m:t>
                              </m:r>
                            </m:sub>
                            <m:sup>
                              <m:r>
                                <a:rPr lang="en-US" sz="1600" i="1">
                                  <a:solidFill>
                                    <a:schemeClr val="tx1"/>
                                  </a:solidFill>
                                  <a:latin typeface="Cambria Math"/>
                                </a:rPr>
                                <m:t>𝑙</m:t>
                              </m:r>
                            </m:sup>
                          </m:sSubSup>
                          <m:r>
                            <a:rPr lang="en-US" sz="1600" b="0" i="1" smtClean="0">
                              <a:solidFill>
                                <a:schemeClr val="tx1"/>
                              </a:solidFill>
                              <a:latin typeface="Cambria Math"/>
                            </a:rPr>
                            <m:t>)</m:t>
                          </m:r>
                        </m:e>
                      </m:func>
                    </m:oMath>
                  </m:oMathPara>
                </a14:m>
                <a:endParaRPr lang="en-US" sz="1600" dirty="0">
                  <a:solidFill>
                    <a:schemeClr val="tx1"/>
                  </a:solidFill>
                  <a:latin typeface="Cambria Math"/>
                  <a:cs typeface="Cambria Math"/>
                </a:endParaRPr>
              </a:p>
            </p:txBody>
          </p:sp>
        </mc:Choice>
        <mc:Fallback xmlns="">
          <p:sp>
            <p:nvSpPr>
              <p:cNvPr id="11" name="Rectangle 10"/>
              <p:cNvSpPr>
                <a:spLocks noRot="1" noChangeAspect="1" noMove="1" noResize="1" noEditPoints="1" noAdjustHandles="1" noChangeArrowheads="1" noChangeShapeType="1" noTextEdit="1"/>
              </p:cNvSpPr>
              <p:nvPr/>
            </p:nvSpPr>
            <p:spPr>
              <a:xfrm>
                <a:off x="5969181" y="3843472"/>
                <a:ext cx="4572000" cy="1294778"/>
              </a:xfrm>
              <a:prstGeom prst="rect">
                <a:avLst/>
              </a:prstGeom>
              <a:blipFill rotWithShape="1">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388454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5"/>
          <p:cNvSpPr>
            <a:spLocks noGrp="1"/>
          </p:cNvSpPr>
          <p:nvPr>
            <p:ph type="title"/>
          </p:nvPr>
        </p:nvSpPr>
        <p:spPr>
          <a:xfrm>
            <a:off x="457200" y="1071563"/>
            <a:ext cx="8229600" cy="858837"/>
          </a:xfrm>
        </p:spPr>
        <p:txBody>
          <a:bodyPr>
            <a:normAutofit fontScale="90000"/>
          </a:bodyPr>
          <a:lstStyle/>
          <a:p>
            <a:pPr eaLnBrk="1" hangingPunct="1"/>
            <a:r>
              <a:rPr lang="en-US" sz="5400" dirty="0" smtClean="0">
                <a:solidFill>
                  <a:schemeClr val="accent2">
                    <a:lumMod val="75000"/>
                  </a:schemeClr>
                </a:solidFill>
                <a:latin typeface="Calibri" charset="0"/>
                <a:ea typeface="MS PGothic" charset="0"/>
              </a:rPr>
              <a:t>Motivation</a:t>
            </a:r>
            <a:endParaRPr lang="en-US" sz="5400" dirty="0">
              <a:solidFill>
                <a:schemeClr val="accent2">
                  <a:lumMod val="75000"/>
                </a:schemeClr>
              </a:solidFill>
              <a:latin typeface="Calibri" charset="0"/>
              <a:ea typeface="MS PGothic" charset="0"/>
            </a:endParaRPr>
          </a:p>
        </p:txBody>
      </p:sp>
      <p:sp>
        <p:nvSpPr>
          <p:cNvPr id="3076" name="Content Placeholder 6"/>
          <p:cNvSpPr>
            <a:spLocks noGrp="1"/>
          </p:cNvSpPr>
          <p:nvPr>
            <p:ph idx="1"/>
          </p:nvPr>
        </p:nvSpPr>
        <p:spPr>
          <a:xfrm>
            <a:off x="457200" y="1905000"/>
            <a:ext cx="7772400" cy="4221163"/>
          </a:xfrm>
        </p:spPr>
        <p:txBody>
          <a:bodyPr>
            <a:normAutofit/>
          </a:bodyPr>
          <a:lstStyle/>
          <a:p>
            <a:pPr marL="0" indent="0" algn="ctr">
              <a:lnSpc>
                <a:spcPct val="150000"/>
              </a:lnSpc>
              <a:buNone/>
            </a:pPr>
            <a:r>
              <a:rPr lang="en-US" sz="3000" dirty="0">
                <a:latin typeface="Calibri" charset="0"/>
                <a:ea typeface="MS PGothic" charset="0"/>
              </a:rPr>
              <a:t>Traditional </a:t>
            </a:r>
            <a:r>
              <a:rPr lang="en-US" sz="3000" dirty="0" smtClean="0">
                <a:latin typeface="Calibri" charset="0"/>
                <a:ea typeface="MS PGothic" charset="0"/>
              </a:rPr>
              <a:t>clustering </a:t>
            </a:r>
            <a:r>
              <a:rPr lang="en-US" sz="3000" dirty="0">
                <a:latin typeface="Calibri" charset="0"/>
                <a:ea typeface="MS PGothic" charset="0"/>
              </a:rPr>
              <a:t>algorithms fall short of meeting </a:t>
            </a:r>
            <a:r>
              <a:rPr lang="en-US" sz="3000" dirty="0" smtClean="0">
                <a:latin typeface="Calibri" charset="0"/>
                <a:ea typeface="MS PGothic" charset="0"/>
              </a:rPr>
              <a:t>the high </a:t>
            </a:r>
            <a:r>
              <a:rPr lang="en-US" sz="3000" dirty="0">
                <a:latin typeface="Calibri" charset="0"/>
                <a:ea typeface="MS PGothic" charset="0"/>
              </a:rPr>
              <a:t>throughput demands of big data processing.</a:t>
            </a:r>
          </a:p>
        </p:txBody>
      </p:sp>
      <p:sp>
        <p:nvSpPr>
          <p:cNvPr id="3" name="Slide Number Placeholder 2"/>
          <p:cNvSpPr>
            <a:spLocks noGrp="1"/>
          </p:cNvSpPr>
          <p:nvPr>
            <p:ph type="sldNum" sz="quarter" idx="12"/>
          </p:nvPr>
        </p:nvSpPr>
        <p:spPr/>
        <p:txBody>
          <a:bodyPr>
            <a:normAutofit/>
          </a:bodyPr>
          <a:lstStyle/>
          <a:p>
            <a:fld id="{89C7DFD6-7F6F-9F47-9D2F-CA1624647C8D}" type="slidenum">
              <a:rPr lang="en-US" smtClean="0"/>
              <a:pPr/>
              <a:t>3</a:t>
            </a:fld>
            <a:endParaRPr lang="en-US"/>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2547737036"/>
                  </p:ext>
                </p:extLst>
              </p:nvPr>
            </p:nvGraphicFramePr>
            <p:xfrm>
              <a:off x="250824" y="4013200"/>
              <a:ext cx="8029576" cy="1376490"/>
            </p:xfrm>
            <a:graphic>
              <a:graphicData uri="http://schemas.openxmlformats.org/drawingml/2006/table">
                <a:tbl>
                  <a:tblPr firstRow="1" bandRow="1">
                    <a:tableStyleId>{5C22544A-7EE6-4342-B048-85BDC9FD1C3A}</a:tableStyleId>
                  </a:tblPr>
                  <a:tblGrid>
                    <a:gridCol w="1425576"/>
                    <a:gridCol w="3695700"/>
                    <a:gridCol w="2908300"/>
                  </a:tblGrid>
                  <a:tr h="289350">
                    <a:tc>
                      <a:txBody>
                        <a:bodyPr/>
                        <a:lstStyle/>
                        <a:p>
                          <a:pPr algn="ctr"/>
                          <a:r>
                            <a:rPr lang="en-US" dirty="0" smtClean="0"/>
                            <a:t>Traditional Algorithm</a:t>
                          </a:r>
                          <a:endParaRPr lang="en-US" dirty="0"/>
                        </a:p>
                      </a:txBody>
                      <a:tcPr anchor="ctr"/>
                    </a:tc>
                    <a:tc>
                      <a:txBody>
                        <a:bodyPr/>
                        <a:lstStyle/>
                        <a:p>
                          <a:pPr algn="ctr"/>
                          <a:r>
                            <a:rPr lang="en-US" dirty="0" smtClean="0"/>
                            <a:t>Parallelized Counterpart</a:t>
                          </a:r>
                          <a:endParaRPr lang="en-US" dirty="0"/>
                        </a:p>
                      </a:txBody>
                      <a:tcPr anchor="ctr"/>
                    </a:tc>
                    <a:tc>
                      <a:txBody>
                        <a:bodyPr/>
                        <a:lstStyle/>
                        <a:p>
                          <a:pPr algn="ctr"/>
                          <a:r>
                            <a:rPr lang="en-US" dirty="0" smtClean="0"/>
                            <a:t>Complexity</a:t>
                          </a:r>
                          <a:endParaRPr lang="en-US" dirty="0"/>
                        </a:p>
                      </a:txBody>
                      <a:tcPr anchor="ctr"/>
                    </a:tc>
                  </a:tr>
                  <a:tr h="289350">
                    <a:tc>
                      <a:txBody>
                        <a:bodyPr/>
                        <a:lstStyle/>
                        <a:p>
                          <a:pPr algn="ctr"/>
                          <a:r>
                            <a:rPr lang="en-US" i="1" dirty="0" smtClean="0"/>
                            <a:t>DBSCAN</a:t>
                          </a:r>
                          <a:endParaRPr lang="en-US" i="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i="1" dirty="0" smtClean="0"/>
                            <a:t>DBSCAN-MR (Map/Reduce)  [1]</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i="1" dirty="0" smtClean="0"/>
                            <a:t>O(</a:t>
                          </a:r>
                          <a14:m>
                            <m:oMath xmlns:m="http://schemas.openxmlformats.org/officeDocument/2006/math">
                              <m:sSup>
                                <m:sSupPr>
                                  <m:ctrlPr>
                                    <a:rPr lang="en-US" i="1" smtClean="0">
                                      <a:latin typeface="Cambria Math"/>
                                    </a:rPr>
                                  </m:ctrlPr>
                                </m:sSupPr>
                                <m:e>
                                  <m:r>
                                    <a:rPr lang="en-US" b="0" i="1" smtClean="0">
                                      <a:latin typeface="Cambria Math"/>
                                    </a:rPr>
                                    <m:t>𝑛</m:t>
                                  </m:r>
                                </m:e>
                                <m:sup>
                                  <m:r>
                                    <a:rPr lang="en-US" b="0" i="1" smtClean="0">
                                      <a:latin typeface="Cambria Math"/>
                                    </a:rPr>
                                    <m:t>2</m:t>
                                  </m:r>
                                </m:sup>
                              </m:sSup>
                            </m:oMath>
                          </a14:m>
                          <a:r>
                            <a:rPr lang="en-US" i="1" dirty="0" smtClean="0"/>
                            <a:t>) → O(</a:t>
                          </a:r>
                          <a14:m>
                            <m:oMath xmlns:m="http://schemas.openxmlformats.org/officeDocument/2006/math">
                              <m:r>
                                <a:rPr lang="en-US" b="0" i="1" smtClean="0">
                                  <a:latin typeface="Cambria Math"/>
                                </a:rPr>
                                <m:t>𝑛</m:t>
                              </m:r>
                              <m:func>
                                <m:funcPr>
                                  <m:ctrlPr>
                                    <a:rPr lang="en-US" b="0" i="1" smtClean="0">
                                      <a:latin typeface="Cambria Math"/>
                                    </a:rPr>
                                  </m:ctrlPr>
                                </m:funcPr>
                                <m:fName>
                                  <m:r>
                                    <m:rPr>
                                      <m:sty m:val="p"/>
                                    </m:rPr>
                                    <a:rPr lang="en-US" b="0" i="0" smtClean="0">
                                      <a:latin typeface="Cambria Math"/>
                                    </a:rPr>
                                    <m:t>log</m:t>
                                  </m:r>
                                </m:fName>
                                <m:e>
                                  <m:r>
                                    <a:rPr lang="en-US" b="0" i="1" smtClean="0">
                                      <a:latin typeface="Cambria Math"/>
                                    </a:rPr>
                                    <m:t>𝑛</m:t>
                                  </m:r>
                                </m:e>
                              </m:func>
                            </m:oMath>
                          </a14:m>
                          <a:r>
                            <a:rPr lang="en-US" i="1" dirty="0" smtClean="0"/>
                            <a:t>)</a:t>
                          </a:r>
                        </a:p>
                      </a:txBody>
                      <a:tcPr/>
                    </a:tc>
                  </a:tr>
                  <a:tr h="3098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i="1" dirty="0" smtClean="0"/>
                            <a:t>K-Means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i="1" dirty="0" smtClean="0"/>
                            <a:t>Hierarchical</a:t>
                          </a:r>
                          <a:r>
                            <a:rPr lang="en-US" i="1" baseline="0" dirty="0" smtClean="0"/>
                            <a:t> Virtual </a:t>
                          </a:r>
                          <a:r>
                            <a:rPr lang="en-US" i="1" dirty="0" smtClean="0"/>
                            <a:t>K-Means [2]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i="1" dirty="0" smtClean="0"/>
                            <a:t>O(</a:t>
                          </a:r>
                          <a14:m>
                            <m:oMath xmlns:m="http://schemas.openxmlformats.org/officeDocument/2006/math">
                              <m:sSup>
                                <m:sSupPr>
                                  <m:ctrlPr>
                                    <a:rPr lang="en-US" i="1" smtClean="0">
                                      <a:latin typeface="Cambria Math"/>
                                    </a:rPr>
                                  </m:ctrlPr>
                                </m:sSupPr>
                                <m:e>
                                  <m:r>
                                    <a:rPr lang="en-US" b="0" i="1" smtClean="0">
                                      <a:latin typeface="Cambria Math"/>
                                    </a:rPr>
                                    <m:t>𝑛</m:t>
                                  </m:r>
                                </m:e>
                                <m:sup>
                                  <m:r>
                                    <a:rPr lang="en-US" b="0" i="1" smtClean="0">
                                      <a:latin typeface="Cambria Math"/>
                                    </a:rPr>
                                    <m:t>𝑘</m:t>
                                  </m:r>
                                </m:sup>
                              </m:sSup>
                              <m:func>
                                <m:funcPr>
                                  <m:ctrlPr>
                                    <a:rPr lang="en-US" i="1" smtClean="0">
                                      <a:latin typeface="Cambria Math"/>
                                    </a:rPr>
                                  </m:ctrlPr>
                                </m:funcPr>
                                <m:fName>
                                  <m:r>
                                    <m:rPr>
                                      <m:sty m:val="p"/>
                                    </m:rPr>
                                    <a:rPr lang="en-US" i="0" smtClean="0">
                                      <a:latin typeface="Cambria Math"/>
                                    </a:rPr>
                                    <m:t>log</m:t>
                                  </m:r>
                                </m:fName>
                                <m:e>
                                  <m:r>
                                    <a:rPr lang="en-US" b="0" i="1" smtClean="0">
                                      <a:latin typeface="Cambria Math"/>
                                    </a:rPr>
                                    <m:t>𝑛</m:t>
                                  </m:r>
                                </m:e>
                              </m:func>
                            </m:oMath>
                          </a14:m>
                          <a:r>
                            <a:rPr lang="en-US" i="1" dirty="0" smtClean="0"/>
                            <a:t>) → O(</a:t>
                          </a:r>
                          <a14:m>
                            <m:oMath xmlns:m="http://schemas.openxmlformats.org/officeDocument/2006/math">
                              <m:r>
                                <a:rPr lang="en-US" b="0" i="1" smtClean="0">
                                  <a:latin typeface="Cambria Math"/>
                                </a:rPr>
                                <m:t>𝑐</m:t>
                              </m:r>
                              <m:r>
                                <a:rPr lang="en-US" b="0" i="1" smtClean="0">
                                  <a:latin typeface="Cambria Math"/>
                                </a:rPr>
                                <m:t>∗</m:t>
                              </m:r>
                              <m:r>
                                <a:rPr lang="en-US" b="0" i="1" smtClean="0">
                                  <a:latin typeface="Cambria Math"/>
                                </a:rPr>
                                <m:t>𝑘</m:t>
                              </m:r>
                              <m:r>
                                <a:rPr lang="en-US" b="0" i="1" smtClean="0">
                                  <a:latin typeface="Cambria Math"/>
                                </a:rPr>
                                <m:t>∗</m:t>
                              </m:r>
                              <m:f>
                                <m:fPr>
                                  <m:type m:val="lin"/>
                                  <m:ctrlPr>
                                    <a:rPr lang="en-US" b="0" i="1" smtClean="0">
                                      <a:latin typeface="Cambria Math"/>
                                    </a:rPr>
                                  </m:ctrlPr>
                                </m:fPr>
                                <m:num>
                                  <m:r>
                                    <a:rPr lang="en-US" b="0" i="1" smtClean="0">
                                      <a:latin typeface="Cambria Math"/>
                                    </a:rPr>
                                    <m:t>𝑛</m:t>
                                  </m:r>
                                </m:num>
                                <m:den>
                                  <m:r>
                                    <a:rPr lang="en-US" b="0" i="1" smtClean="0">
                                      <a:latin typeface="Cambria Math"/>
                                    </a:rPr>
                                    <m:t>𝑘</m:t>
                                  </m:r>
                                </m:den>
                              </m:f>
                            </m:oMath>
                          </a14:m>
                          <a:r>
                            <a:rPr lang="en-US" i="1" dirty="0" smtClean="0"/>
                            <a:t>)</a:t>
                          </a:r>
                        </a:p>
                      </a:txBody>
                      <a:tcPr/>
                    </a:tc>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2547737036"/>
                  </p:ext>
                </p:extLst>
              </p:nvPr>
            </p:nvGraphicFramePr>
            <p:xfrm>
              <a:off x="250824" y="4013200"/>
              <a:ext cx="8029576" cy="1376490"/>
            </p:xfrm>
            <a:graphic>
              <a:graphicData uri="http://schemas.openxmlformats.org/drawingml/2006/table">
                <a:tbl>
                  <a:tblPr firstRow="1" bandRow="1">
                    <a:tableStyleId>{5C22544A-7EE6-4342-B048-85BDC9FD1C3A}</a:tableStyleId>
                  </a:tblPr>
                  <a:tblGrid>
                    <a:gridCol w="1425576"/>
                    <a:gridCol w="3695700"/>
                    <a:gridCol w="2908300"/>
                  </a:tblGrid>
                  <a:tr h="640080">
                    <a:tc>
                      <a:txBody>
                        <a:bodyPr/>
                        <a:lstStyle/>
                        <a:p>
                          <a:pPr algn="ctr"/>
                          <a:r>
                            <a:rPr lang="en-US" dirty="0" smtClean="0"/>
                            <a:t>Traditional Algorithm</a:t>
                          </a:r>
                          <a:endParaRPr lang="en-US" dirty="0"/>
                        </a:p>
                      </a:txBody>
                      <a:tcPr anchor="ctr"/>
                    </a:tc>
                    <a:tc>
                      <a:txBody>
                        <a:bodyPr/>
                        <a:lstStyle/>
                        <a:p>
                          <a:pPr algn="ctr"/>
                          <a:r>
                            <a:rPr lang="en-US" dirty="0" smtClean="0"/>
                            <a:t>Parallelized Counterpart</a:t>
                          </a:r>
                          <a:endParaRPr lang="en-US" dirty="0"/>
                        </a:p>
                      </a:txBody>
                      <a:tcPr anchor="ctr"/>
                    </a:tc>
                    <a:tc>
                      <a:txBody>
                        <a:bodyPr/>
                        <a:lstStyle/>
                        <a:p>
                          <a:pPr algn="ctr"/>
                          <a:r>
                            <a:rPr lang="en-US" dirty="0" smtClean="0"/>
                            <a:t>Complexity</a:t>
                          </a:r>
                          <a:endParaRPr lang="en-US" dirty="0"/>
                        </a:p>
                      </a:txBody>
                      <a:tcPr anchor="ctr"/>
                    </a:tc>
                  </a:tr>
                  <a:tr h="365760">
                    <a:tc>
                      <a:txBody>
                        <a:bodyPr/>
                        <a:lstStyle/>
                        <a:p>
                          <a:pPr algn="ctr"/>
                          <a:r>
                            <a:rPr lang="en-US" i="1" dirty="0" smtClean="0"/>
                            <a:t>DBSCAN</a:t>
                          </a:r>
                          <a:endParaRPr lang="en-US" i="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i="1" dirty="0" smtClean="0"/>
                            <a:t>DBSCAN-MR (Map/Reduce</a:t>
                          </a:r>
                          <a:r>
                            <a:rPr lang="en-US" i="1" dirty="0" smtClean="0"/>
                            <a:t>)  [1]</a:t>
                          </a:r>
                          <a:endParaRPr lang="en-US" i="1" dirty="0" smtClean="0"/>
                        </a:p>
                      </a:txBody>
                      <a:tcPr/>
                    </a:tc>
                    <a:tc>
                      <a:txBody>
                        <a:bodyPr/>
                        <a:lstStyle/>
                        <a:p>
                          <a:endParaRPr lang="en-US"/>
                        </a:p>
                      </a:txBody>
                      <a:tcPr>
                        <a:blipFill rotWithShape="1">
                          <a:blip r:embed="rId2"/>
                          <a:stretch>
                            <a:fillRect l="-176101" t="-183333" r="-210" b="-281667"/>
                          </a:stretch>
                        </a:blipFill>
                      </a:tcPr>
                    </a:tc>
                  </a:tr>
                  <a:tr h="3706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i="1" dirty="0" smtClean="0"/>
                            <a:t>K-Means</a:t>
                          </a:r>
                          <a:endParaRPr lang="en-US" i="1"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i="1" dirty="0" smtClean="0"/>
                            <a:t>Hierarchical</a:t>
                          </a:r>
                          <a:r>
                            <a:rPr lang="en-US" i="1" baseline="0" dirty="0" smtClean="0"/>
                            <a:t> </a:t>
                          </a:r>
                          <a:r>
                            <a:rPr lang="en-US" i="1" baseline="0" dirty="0" smtClean="0"/>
                            <a:t>Virtual </a:t>
                          </a:r>
                          <a:r>
                            <a:rPr lang="en-US" i="1" dirty="0" smtClean="0"/>
                            <a:t>K-Means [2]</a:t>
                          </a:r>
                          <a:endParaRPr lang="en-US" i="1" dirty="0" smtClean="0"/>
                        </a:p>
                      </a:txBody>
                      <a:tcPr/>
                    </a:tc>
                    <a:tc>
                      <a:txBody>
                        <a:bodyPr/>
                        <a:lstStyle/>
                        <a:p>
                          <a:endParaRPr lang="en-US"/>
                        </a:p>
                      </a:txBody>
                      <a:tcPr>
                        <a:blipFill rotWithShape="1">
                          <a:blip r:embed="rId2"/>
                          <a:stretch>
                            <a:fillRect l="-176101" t="-278689" r="-210" b="-177049"/>
                          </a:stretch>
                        </a:blipFill>
                      </a:tcPr>
                    </a:tc>
                  </a:tr>
                </a:tbl>
              </a:graphicData>
            </a:graphic>
          </p:graphicFrame>
        </mc:Fallback>
      </mc:AlternateContent>
      <p:sp>
        <p:nvSpPr>
          <p:cNvPr id="2" name="TextBox 1"/>
          <p:cNvSpPr txBox="1"/>
          <p:nvPr/>
        </p:nvSpPr>
        <p:spPr>
          <a:xfrm>
            <a:off x="330200" y="5410200"/>
            <a:ext cx="7950200" cy="584775"/>
          </a:xfrm>
          <a:prstGeom prst="rect">
            <a:avLst/>
          </a:prstGeom>
          <a:noFill/>
        </p:spPr>
        <p:txBody>
          <a:bodyPr wrap="square" rtlCol="0">
            <a:spAutoFit/>
          </a:bodyPr>
          <a:lstStyle/>
          <a:p>
            <a:r>
              <a:rPr lang="en-US" sz="1600" dirty="0" smtClean="0"/>
              <a:t>[1] </a:t>
            </a:r>
            <a:r>
              <a:rPr lang="en-US" sz="1600" dirty="0" smtClean="0"/>
              <a:t>Dai </a:t>
            </a:r>
            <a:r>
              <a:rPr lang="en-US" sz="1600" dirty="0"/>
              <a:t>and </a:t>
            </a:r>
            <a:r>
              <a:rPr lang="en-US" sz="1600" dirty="0" smtClean="0"/>
              <a:t>Lin, 2012</a:t>
            </a:r>
            <a:endParaRPr lang="en-US" sz="1600" dirty="0" smtClean="0"/>
          </a:p>
          <a:p>
            <a:r>
              <a:rPr lang="en-US" sz="1600" dirty="0" smtClean="0"/>
              <a:t>[2]</a:t>
            </a:r>
            <a:r>
              <a:rPr lang="en-US" sz="1600" dirty="0"/>
              <a:t> </a:t>
            </a:r>
            <a:r>
              <a:rPr lang="en-US" sz="1600" dirty="0" smtClean="0"/>
              <a:t>Nair </a:t>
            </a:r>
            <a:r>
              <a:rPr lang="en-US" sz="1600" dirty="0"/>
              <a:t>and </a:t>
            </a:r>
            <a:r>
              <a:rPr lang="en-US" sz="1600" dirty="0" err="1" smtClean="0"/>
              <a:t>Madhuri</a:t>
            </a:r>
            <a:r>
              <a:rPr lang="en-US" sz="1600" dirty="0" smtClean="0"/>
              <a:t>, 2011</a:t>
            </a:r>
            <a:endParaRPr lang="en-US" sz="1600" dirty="0"/>
          </a:p>
        </p:txBody>
      </p:sp>
    </p:spTree>
    <p:extLst>
      <p:ext uri="{BB962C8B-B14F-4D97-AF65-F5344CB8AC3E}">
        <p14:creationId xmlns:p14="http://schemas.microsoft.com/office/powerpoint/2010/main" val="15299577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200025" y="1071563"/>
            <a:ext cx="8848725" cy="858837"/>
          </a:xfrm>
        </p:spPr>
        <p:txBody>
          <a:bodyPr>
            <a:normAutofit/>
          </a:bodyPr>
          <a:lstStyle/>
          <a:p>
            <a:r>
              <a:rPr lang="en-US" dirty="0" smtClean="0">
                <a:solidFill>
                  <a:schemeClr val="accent2">
                    <a:lumMod val="75000"/>
                  </a:schemeClr>
                </a:solidFill>
                <a:latin typeface="Calibri" charset="0"/>
                <a:ea typeface="MS PGothic" charset="0"/>
              </a:rPr>
              <a:t>Hierarchical </a:t>
            </a:r>
            <a:r>
              <a:rPr lang="en-US" dirty="0">
                <a:solidFill>
                  <a:schemeClr val="accent2">
                    <a:lumMod val="75000"/>
                  </a:schemeClr>
                </a:solidFill>
                <a:latin typeface="Calibri" charset="0"/>
                <a:ea typeface="MS PGothic" charset="0"/>
              </a:rPr>
              <a:t>Affinity Propagation</a:t>
            </a:r>
          </a:p>
        </p:txBody>
      </p:sp>
      <p:sp>
        <p:nvSpPr>
          <p:cNvPr id="3" name="Slide Number Placeholder 2"/>
          <p:cNvSpPr>
            <a:spLocks noGrp="1"/>
          </p:cNvSpPr>
          <p:nvPr>
            <p:ph type="sldNum" sz="quarter" idx="12"/>
          </p:nvPr>
        </p:nvSpPr>
        <p:spPr/>
        <p:txBody>
          <a:bodyPr>
            <a:normAutofit/>
          </a:bodyPr>
          <a:lstStyle/>
          <a:p>
            <a:fld id="{89C7DFD6-7F6F-9F47-9D2F-CA1624647C8D}" type="slidenum">
              <a:rPr lang="en-US" smtClean="0"/>
              <a:pPr/>
              <a:t>30</a:t>
            </a:fld>
            <a:endParaRPr lang="en-US"/>
          </a:p>
        </p:txBody>
      </p:sp>
      <p:sp>
        <p:nvSpPr>
          <p:cNvPr id="235" name="TextBox 234"/>
          <p:cNvSpPr txBox="1"/>
          <p:nvPr/>
        </p:nvSpPr>
        <p:spPr>
          <a:xfrm>
            <a:off x="2054670" y="2718141"/>
            <a:ext cx="837827" cy="369332"/>
          </a:xfrm>
          <a:prstGeom prst="rect">
            <a:avLst/>
          </a:prstGeom>
          <a:noFill/>
        </p:spPr>
        <p:txBody>
          <a:bodyPr wrap="none" rtlCol="0">
            <a:spAutoFit/>
          </a:bodyPr>
          <a:lstStyle/>
          <a:p>
            <a:r>
              <a:rPr lang="en-US" dirty="0" smtClean="0"/>
              <a:t>Level 3</a:t>
            </a:r>
            <a:endParaRPr lang="en-US" dirty="0"/>
          </a:p>
        </p:txBody>
      </p:sp>
      <p:sp>
        <p:nvSpPr>
          <p:cNvPr id="245" name="TextBox 244"/>
          <p:cNvSpPr txBox="1"/>
          <p:nvPr/>
        </p:nvSpPr>
        <p:spPr>
          <a:xfrm>
            <a:off x="4847597" y="2718141"/>
            <a:ext cx="837827" cy="369332"/>
          </a:xfrm>
          <a:prstGeom prst="rect">
            <a:avLst/>
          </a:prstGeom>
          <a:noFill/>
        </p:spPr>
        <p:txBody>
          <a:bodyPr wrap="none" rtlCol="0">
            <a:spAutoFit/>
          </a:bodyPr>
          <a:lstStyle/>
          <a:p>
            <a:r>
              <a:rPr lang="en-US" dirty="0" smtClean="0"/>
              <a:t>Level 2</a:t>
            </a:r>
            <a:endParaRPr lang="en-US" dirty="0"/>
          </a:p>
        </p:txBody>
      </p:sp>
      <p:sp>
        <p:nvSpPr>
          <p:cNvPr id="73" name="TextBox 72"/>
          <p:cNvSpPr txBox="1"/>
          <p:nvPr/>
        </p:nvSpPr>
        <p:spPr>
          <a:xfrm>
            <a:off x="7352592" y="2718141"/>
            <a:ext cx="836896" cy="369332"/>
          </a:xfrm>
          <a:prstGeom prst="rect">
            <a:avLst/>
          </a:prstGeom>
          <a:noFill/>
        </p:spPr>
        <p:txBody>
          <a:bodyPr wrap="none" rtlCol="0">
            <a:spAutoFit/>
          </a:bodyPr>
          <a:lstStyle/>
          <a:p>
            <a:r>
              <a:rPr lang="en-US" dirty="0" smtClean="0"/>
              <a:t>Level 1</a:t>
            </a:r>
            <a:endParaRPr lang="en-US" dirty="0"/>
          </a:p>
        </p:txBody>
      </p:sp>
      <mc:AlternateContent xmlns:mc="http://schemas.openxmlformats.org/markup-compatibility/2006" xmlns:a14="http://schemas.microsoft.com/office/drawing/2010/main">
        <mc:Choice Requires="a14">
          <p:sp>
            <p:nvSpPr>
              <p:cNvPr id="74" name="Content Placeholder 6"/>
              <p:cNvSpPr txBox="1">
                <a:spLocks/>
              </p:cNvSpPr>
              <p:nvPr/>
            </p:nvSpPr>
            <p:spPr>
              <a:xfrm>
                <a:off x="2241615" y="5374639"/>
                <a:ext cx="8229600" cy="3922713"/>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fontAlgn="auto">
                  <a:spcBef>
                    <a:spcPts val="0"/>
                  </a:spcBef>
                  <a:spcAft>
                    <a:spcPts val="0"/>
                  </a:spcAft>
                  <a:buClr>
                    <a:schemeClr val="accent6"/>
                  </a:buClr>
                  <a:buFont typeface="Wingdings" pitchFamily="2" charset="2"/>
                  <a:buChar char="Ø"/>
                </a:pPr>
                <a:r>
                  <a:rPr lang="en-US" sz="1600" dirty="0" smtClean="0">
                    <a:latin typeface="Calibri" charset="0"/>
                    <a:ea typeface="MS PGothic" charset="0"/>
                  </a:rPr>
                  <a:t>Responsibility Update (</a:t>
                </a:r>
                <a14:m>
                  <m:oMath xmlns:m="http://schemas.openxmlformats.org/officeDocument/2006/math">
                    <m:r>
                      <a:rPr lang="en-US" sz="1600" i="1" smtClean="0">
                        <a:latin typeface="Cambria Math"/>
                        <a:ea typeface="Cambria Math"/>
                      </a:rPr>
                      <m:t>𝜌</m:t>
                    </m:r>
                  </m:oMath>
                </a14:m>
                <a:r>
                  <a:rPr lang="en-US" sz="1600" dirty="0" smtClean="0">
                    <a:latin typeface="Calibri" charset="0"/>
                    <a:ea typeface="MS PGothic" charset="0"/>
                  </a:rPr>
                  <a:t>)</a:t>
                </a:r>
              </a:p>
              <a:p>
                <a:pPr fontAlgn="auto">
                  <a:spcBef>
                    <a:spcPts val="0"/>
                  </a:spcBef>
                  <a:spcAft>
                    <a:spcPts val="0"/>
                  </a:spcAft>
                  <a:buClr>
                    <a:schemeClr val="accent5"/>
                  </a:buClr>
                  <a:buFont typeface="Wingdings" pitchFamily="2" charset="2"/>
                  <a:buChar char="Ø"/>
                </a:pPr>
                <a:r>
                  <a:rPr lang="en-US" sz="1600" dirty="0" smtClean="0">
                    <a:latin typeface="Calibri" charset="0"/>
                    <a:ea typeface="MS PGothic" charset="0"/>
                  </a:rPr>
                  <a:t>Availability Update (</a:t>
                </a:r>
                <a14:m>
                  <m:oMath xmlns:m="http://schemas.openxmlformats.org/officeDocument/2006/math">
                    <m:r>
                      <a:rPr lang="en-US" sz="1600" i="1" smtClean="0">
                        <a:latin typeface="Cambria Math"/>
                        <a:ea typeface="Cambria Math"/>
                      </a:rPr>
                      <m:t>𝛼</m:t>
                    </m:r>
                  </m:oMath>
                </a14:m>
                <a:r>
                  <a:rPr lang="en-US" sz="1600" dirty="0" smtClean="0">
                    <a:latin typeface="Calibri" charset="0"/>
                    <a:ea typeface="MS PGothic" charset="0"/>
                  </a:rPr>
                  <a:t>)</a:t>
                </a:r>
              </a:p>
              <a:p>
                <a:pPr fontAlgn="auto">
                  <a:spcBef>
                    <a:spcPts val="0"/>
                  </a:spcBef>
                  <a:spcAft>
                    <a:spcPts val="0"/>
                  </a:spcAft>
                  <a:buClr>
                    <a:schemeClr val="accent1"/>
                  </a:buClr>
                  <a:buFont typeface="Wingdings" pitchFamily="2" charset="2"/>
                  <a:buChar char="Ø"/>
                </a:pPr>
                <a:r>
                  <a:rPr lang="en-US" sz="1600" dirty="0" smtClean="0">
                    <a:latin typeface="Calibri" charset="0"/>
                    <a:ea typeface="MS PGothic" charset="0"/>
                  </a:rPr>
                  <a:t>Phi Update (</a:t>
                </a:r>
                <a14:m>
                  <m:oMath xmlns:m="http://schemas.openxmlformats.org/officeDocument/2006/math">
                    <m:r>
                      <a:rPr lang="en-US" sz="1600" i="1">
                        <a:latin typeface="Cambria Math"/>
                        <a:ea typeface="Cambria Math"/>
                      </a:rPr>
                      <m:t>𝜑</m:t>
                    </m:r>
                  </m:oMath>
                </a14:m>
                <a:r>
                  <a:rPr lang="en-US" sz="1600" dirty="0" smtClean="0">
                    <a:latin typeface="Calibri" charset="0"/>
                    <a:ea typeface="MS PGothic" charset="0"/>
                  </a:rPr>
                  <a:t>)</a:t>
                </a:r>
              </a:p>
              <a:p>
                <a:pPr fontAlgn="auto">
                  <a:spcBef>
                    <a:spcPts val="0"/>
                  </a:spcBef>
                  <a:spcAft>
                    <a:spcPts val="0"/>
                  </a:spcAft>
                  <a:buClr>
                    <a:schemeClr val="tx1"/>
                  </a:buClr>
                  <a:buFont typeface="Wingdings" pitchFamily="2" charset="2"/>
                  <a:buChar char="Ø"/>
                </a:pPr>
                <a:r>
                  <a:rPr lang="en-US" sz="1600" dirty="0" smtClean="0">
                    <a:latin typeface="Calibri" charset="0"/>
                    <a:ea typeface="MS PGothic" charset="0"/>
                  </a:rPr>
                  <a:t>Tao Update (</a:t>
                </a:r>
                <a14:m>
                  <m:oMath xmlns:m="http://schemas.openxmlformats.org/officeDocument/2006/math">
                    <m:r>
                      <a:rPr lang="en-US" sz="1600" i="1">
                        <a:latin typeface="Cambria Math"/>
                        <a:ea typeface="Cambria Math"/>
                      </a:rPr>
                      <m:t>𝜏</m:t>
                    </m:r>
                  </m:oMath>
                </a14:m>
                <a:r>
                  <a:rPr lang="en-US" sz="1600" dirty="0" smtClean="0">
                    <a:latin typeface="Calibri" charset="0"/>
                    <a:ea typeface="MS PGothic" charset="0"/>
                  </a:rPr>
                  <a:t>)</a:t>
                </a:r>
              </a:p>
              <a:p>
                <a:pPr marL="0" indent="0" fontAlgn="auto">
                  <a:spcAft>
                    <a:spcPts val="0"/>
                  </a:spcAft>
                  <a:buFont typeface="Wingdings 2" pitchFamily="18" charset="2"/>
                  <a:buNone/>
                </a:pPr>
                <a:endParaRPr lang="en-US" dirty="0" smtClean="0">
                  <a:latin typeface="Calibri" charset="0"/>
                  <a:ea typeface="MS PGothic" charset="0"/>
                </a:endParaRPr>
              </a:p>
            </p:txBody>
          </p:sp>
        </mc:Choice>
        <mc:Fallback xmlns="">
          <p:sp>
            <p:nvSpPr>
              <p:cNvPr id="74" name="Content Placeholder 6"/>
              <p:cNvSpPr txBox="1">
                <a:spLocks noRot="1" noChangeAspect="1" noMove="1" noResize="1" noEditPoints="1" noAdjustHandles="1" noChangeArrowheads="1" noChangeShapeType="1" noTextEdit="1"/>
              </p:cNvSpPr>
              <p:nvPr/>
            </p:nvSpPr>
            <p:spPr>
              <a:xfrm>
                <a:off x="2241615" y="5374639"/>
                <a:ext cx="8229600" cy="3922713"/>
              </a:xfrm>
              <a:prstGeom prst="rect">
                <a:avLst/>
              </a:prstGeom>
              <a:blipFill rotWithShape="1">
                <a:blip r:embed="rId2"/>
                <a:stretch>
                  <a:fillRect l="-444" t="-778"/>
                </a:stretch>
              </a:blipFill>
            </p:spPr>
            <p:txBody>
              <a:bodyPr/>
              <a:lstStyle/>
              <a:p>
                <a:r>
                  <a:rPr lang="en-US">
                    <a:noFill/>
                  </a:rPr>
                  <a:t> </a:t>
                </a:r>
              </a:p>
            </p:txBody>
          </p:sp>
        </mc:Fallback>
      </mc:AlternateContent>
      <p:sp>
        <p:nvSpPr>
          <p:cNvPr id="75" name="Oval 74"/>
          <p:cNvSpPr/>
          <p:nvPr/>
        </p:nvSpPr>
        <p:spPr>
          <a:xfrm>
            <a:off x="5994753" y="3757273"/>
            <a:ext cx="352563" cy="370255"/>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76" name="Oval 75"/>
          <p:cNvSpPr/>
          <p:nvPr/>
        </p:nvSpPr>
        <p:spPr>
          <a:xfrm>
            <a:off x="6358297" y="3061292"/>
            <a:ext cx="352563" cy="370255"/>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77" name="Oval 76"/>
          <p:cNvSpPr/>
          <p:nvPr/>
        </p:nvSpPr>
        <p:spPr>
          <a:xfrm>
            <a:off x="7594759" y="3789539"/>
            <a:ext cx="352563" cy="370255"/>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cxnSp>
        <p:nvCxnSpPr>
          <p:cNvPr id="78" name="Curved Connector 77"/>
          <p:cNvCxnSpPr>
            <a:stCxn id="76" idx="6"/>
          </p:cNvCxnSpPr>
          <p:nvPr/>
        </p:nvCxnSpPr>
        <p:spPr>
          <a:xfrm>
            <a:off x="6710860" y="3246420"/>
            <a:ext cx="1060181" cy="543119"/>
          </a:xfrm>
          <a:prstGeom prst="curvedConnector2">
            <a:avLst/>
          </a:prstGeom>
          <a:ln>
            <a:tailEnd type="arrow"/>
          </a:ln>
        </p:spPr>
        <p:style>
          <a:lnRef idx="1">
            <a:schemeClr val="accent6"/>
          </a:lnRef>
          <a:fillRef idx="0">
            <a:schemeClr val="accent6"/>
          </a:fillRef>
          <a:effectRef idx="0">
            <a:schemeClr val="accent6"/>
          </a:effectRef>
          <a:fontRef idx="minor">
            <a:schemeClr val="tx1"/>
          </a:fontRef>
        </p:style>
      </p:cxnSp>
      <p:cxnSp>
        <p:nvCxnSpPr>
          <p:cNvPr id="79" name="Curved Connector 78"/>
          <p:cNvCxnSpPr>
            <a:stCxn id="77" idx="2"/>
            <a:endCxn id="76" idx="3"/>
          </p:cNvCxnSpPr>
          <p:nvPr/>
        </p:nvCxnSpPr>
        <p:spPr>
          <a:xfrm rot="10800000">
            <a:off x="6409929" y="3377325"/>
            <a:ext cx="1184830" cy="597343"/>
          </a:xfrm>
          <a:prstGeom prst="curvedConnector2">
            <a:avLst/>
          </a:prstGeom>
          <a:ln>
            <a:tailEnd type="arrow"/>
          </a:ln>
        </p:spPr>
        <p:style>
          <a:lnRef idx="2">
            <a:schemeClr val="accent5"/>
          </a:lnRef>
          <a:fillRef idx="0">
            <a:schemeClr val="accent5"/>
          </a:fillRef>
          <a:effectRef idx="1">
            <a:schemeClr val="accent5"/>
          </a:effectRef>
          <a:fontRef idx="minor">
            <a:schemeClr val="tx1"/>
          </a:fontRef>
        </p:style>
      </p:cxnSp>
      <p:cxnSp>
        <p:nvCxnSpPr>
          <p:cNvPr id="80" name="Curved Connector 79"/>
          <p:cNvCxnSpPr>
            <a:stCxn id="75" idx="1"/>
            <a:endCxn id="76" idx="2"/>
          </p:cNvCxnSpPr>
          <p:nvPr/>
        </p:nvCxnSpPr>
        <p:spPr>
          <a:xfrm rot="5400000" flipH="1" flipV="1">
            <a:off x="5919803" y="3373002"/>
            <a:ext cx="565076" cy="311912"/>
          </a:xfrm>
          <a:prstGeom prst="curvedConnector2">
            <a:avLst/>
          </a:prstGeom>
          <a:ln>
            <a:tailEnd type="arrow"/>
          </a:ln>
        </p:spPr>
        <p:style>
          <a:lnRef idx="2">
            <a:schemeClr val="accent5"/>
          </a:lnRef>
          <a:fillRef idx="0">
            <a:schemeClr val="accent5"/>
          </a:fillRef>
          <a:effectRef idx="1">
            <a:schemeClr val="accent5"/>
          </a:effectRef>
          <a:fontRef idx="minor">
            <a:schemeClr val="tx1"/>
          </a:fontRef>
        </p:style>
      </p:cxnSp>
      <p:cxnSp>
        <p:nvCxnSpPr>
          <p:cNvPr id="81" name="Curved Connector 80"/>
          <p:cNvCxnSpPr>
            <a:stCxn id="76" idx="4"/>
            <a:endCxn id="75" idx="6"/>
          </p:cNvCxnSpPr>
          <p:nvPr/>
        </p:nvCxnSpPr>
        <p:spPr>
          <a:xfrm rot="5400000">
            <a:off x="6185521" y="3593343"/>
            <a:ext cx="510854" cy="187263"/>
          </a:xfrm>
          <a:prstGeom prst="curvedConnector2">
            <a:avLst/>
          </a:prstGeom>
          <a:ln>
            <a:tailEnd type="arrow"/>
          </a:ln>
        </p:spPr>
        <p:style>
          <a:lnRef idx="1">
            <a:schemeClr val="accent6"/>
          </a:lnRef>
          <a:fillRef idx="0">
            <a:schemeClr val="accent6"/>
          </a:fillRef>
          <a:effectRef idx="0">
            <a:schemeClr val="accent6"/>
          </a:effectRef>
          <a:fontRef idx="minor">
            <a:schemeClr val="tx1"/>
          </a:fontRef>
        </p:style>
      </p:cxnSp>
      <p:cxnSp>
        <p:nvCxnSpPr>
          <p:cNvPr id="82" name="Curved Connector 81"/>
          <p:cNvCxnSpPr>
            <a:stCxn id="75" idx="7"/>
          </p:cNvCxnSpPr>
          <p:nvPr/>
        </p:nvCxnSpPr>
        <p:spPr>
          <a:xfrm rot="16200000" flipH="1">
            <a:off x="6954904" y="3152276"/>
            <a:ext cx="32266" cy="1350707"/>
          </a:xfrm>
          <a:prstGeom prst="curvedConnector3">
            <a:avLst>
              <a:gd name="adj1" fmla="val -876536"/>
            </a:avLst>
          </a:prstGeom>
          <a:ln>
            <a:tailEnd type="arrow"/>
          </a:ln>
        </p:spPr>
        <p:style>
          <a:lnRef idx="1">
            <a:schemeClr val="accent6"/>
          </a:lnRef>
          <a:fillRef idx="0">
            <a:schemeClr val="accent6"/>
          </a:fillRef>
          <a:effectRef idx="0">
            <a:schemeClr val="accent6"/>
          </a:effectRef>
          <a:fontRef idx="minor">
            <a:schemeClr val="tx1"/>
          </a:fontRef>
        </p:style>
      </p:cxnSp>
      <p:cxnSp>
        <p:nvCxnSpPr>
          <p:cNvPr id="83" name="Curved Connector 82"/>
          <p:cNvCxnSpPr>
            <a:stCxn id="77" idx="3"/>
            <a:endCxn id="75" idx="5"/>
          </p:cNvCxnSpPr>
          <p:nvPr/>
        </p:nvCxnSpPr>
        <p:spPr>
          <a:xfrm rot="5400000" flipH="1">
            <a:off x="6954905" y="3414085"/>
            <a:ext cx="32266" cy="1350707"/>
          </a:xfrm>
          <a:prstGeom prst="curvedConnector3">
            <a:avLst>
              <a:gd name="adj1" fmla="val -876536"/>
            </a:avLst>
          </a:prstGeom>
          <a:ln>
            <a:tailEnd type="arrow"/>
          </a:ln>
        </p:spPr>
        <p:style>
          <a:lnRef idx="1">
            <a:schemeClr val="accent5"/>
          </a:lnRef>
          <a:fillRef idx="0">
            <a:schemeClr val="accent5"/>
          </a:fillRef>
          <a:effectRef idx="0">
            <a:schemeClr val="accent5"/>
          </a:effectRef>
          <a:fontRef idx="minor">
            <a:schemeClr val="tx1"/>
          </a:fontRef>
        </p:style>
      </p:cxnSp>
      <p:cxnSp>
        <p:nvCxnSpPr>
          <p:cNvPr id="84" name="Curved Connector 83"/>
          <p:cNvCxnSpPr>
            <a:stCxn id="75" idx="1"/>
            <a:endCxn id="76" idx="2"/>
          </p:cNvCxnSpPr>
          <p:nvPr/>
        </p:nvCxnSpPr>
        <p:spPr>
          <a:xfrm rot="5400000" flipH="1" flipV="1">
            <a:off x="5919803" y="3373002"/>
            <a:ext cx="565076" cy="311912"/>
          </a:xfrm>
          <a:prstGeom prst="curvedConnector2">
            <a:avLst/>
          </a:prstGeom>
          <a:ln>
            <a:tailEnd type="arrow"/>
          </a:ln>
        </p:spPr>
        <p:style>
          <a:lnRef idx="1">
            <a:schemeClr val="accent6"/>
          </a:lnRef>
          <a:fillRef idx="0">
            <a:schemeClr val="accent6"/>
          </a:fillRef>
          <a:effectRef idx="0">
            <a:schemeClr val="accent6"/>
          </a:effectRef>
          <a:fontRef idx="minor">
            <a:schemeClr val="tx1"/>
          </a:fontRef>
        </p:style>
      </p:cxnSp>
      <p:cxnSp>
        <p:nvCxnSpPr>
          <p:cNvPr id="85" name="Curved Connector 84"/>
          <p:cNvCxnSpPr>
            <a:stCxn id="76" idx="5"/>
            <a:endCxn id="75" idx="6"/>
          </p:cNvCxnSpPr>
          <p:nvPr/>
        </p:nvCxnSpPr>
        <p:spPr>
          <a:xfrm rot="5400000">
            <a:off x="6220734" y="3503906"/>
            <a:ext cx="565077" cy="311912"/>
          </a:xfrm>
          <a:prstGeom prst="curvedConnector2">
            <a:avLst/>
          </a:prstGeom>
          <a:ln>
            <a:tailEnd type="arrow"/>
          </a:ln>
        </p:spPr>
        <p:style>
          <a:lnRef idx="1">
            <a:schemeClr val="accent5"/>
          </a:lnRef>
          <a:fillRef idx="0">
            <a:schemeClr val="accent5"/>
          </a:fillRef>
          <a:effectRef idx="0">
            <a:schemeClr val="accent5"/>
          </a:effectRef>
          <a:fontRef idx="minor">
            <a:schemeClr val="tx1"/>
          </a:fontRef>
        </p:style>
      </p:cxnSp>
      <p:cxnSp>
        <p:nvCxnSpPr>
          <p:cNvPr id="86" name="Curved Connector 85"/>
          <p:cNvCxnSpPr>
            <a:stCxn id="76" idx="6"/>
          </p:cNvCxnSpPr>
          <p:nvPr/>
        </p:nvCxnSpPr>
        <p:spPr>
          <a:xfrm>
            <a:off x="6710860" y="3246420"/>
            <a:ext cx="1060181" cy="543119"/>
          </a:xfrm>
          <a:prstGeom prst="curvedConnector2">
            <a:avLst/>
          </a:prstGeom>
          <a:ln>
            <a:tailEnd type="arrow"/>
          </a:ln>
        </p:spPr>
        <p:style>
          <a:lnRef idx="1">
            <a:schemeClr val="accent5"/>
          </a:lnRef>
          <a:fillRef idx="0">
            <a:schemeClr val="accent5"/>
          </a:fillRef>
          <a:effectRef idx="0">
            <a:schemeClr val="accent5"/>
          </a:effectRef>
          <a:fontRef idx="minor">
            <a:schemeClr val="tx1"/>
          </a:fontRef>
        </p:style>
      </p:cxnSp>
      <p:cxnSp>
        <p:nvCxnSpPr>
          <p:cNvPr id="87" name="Curved Connector 86"/>
          <p:cNvCxnSpPr>
            <a:stCxn id="77" idx="2"/>
            <a:endCxn id="76" idx="3"/>
          </p:cNvCxnSpPr>
          <p:nvPr/>
        </p:nvCxnSpPr>
        <p:spPr>
          <a:xfrm rot="10800000">
            <a:off x="6409929" y="3377325"/>
            <a:ext cx="1184830" cy="597343"/>
          </a:xfrm>
          <a:prstGeom prst="curvedConnector2">
            <a:avLst/>
          </a:prstGeom>
          <a:ln>
            <a:tailEnd type="arrow"/>
          </a:ln>
        </p:spPr>
        <p:style>
          <a:lnRef idx="1">
            <a:schemeClr val="accent6"/>
          </a:lnRef>
          <a:fillRef idx="0">
            <a:schemeClr val="accent6"/>
          </a:fillRef>
          <a:effectRef idx="0">
            <a:schemeClr val="accent6"/>
          </a:effectRef>
          <a:fontRef idx="minor">
            <a:schemeClr val="tx1"/>
          </a:fontRef>
        </p:style>
      </p:cxnSp>
      <p:cxnSp>
        <p:nvCxnSpPr>
          <p:cNvPr id="88" name="Curved Connector 87"/>
          <p:cNvCxnSpPr>
            <a:stCxn id="75" idx="7"/>
          </p:cNvCxnSpPr>
          <p:nvPr/>
        </p:nvCxnSpPr>
        <p:spPr>
          <a:xfrm rot="16200000" flipH="1">
            <a:off x="6954904" y="3152276"/>
            <a:ext cx="32266" cy="1350707"/>
          </a:xfrm>
          <a:prstGeom prst="curvedConnector3">
            <a:avLst>
              <a:gd name="adj1" fmla="val -876536"/>
            </a:avLst>
          </a:prstGeom>
          <a:ln>
            <a:tailEnd type="arrow"/>
          </a:ln>
        </p:spPr>
        <p:style>
          <a:lnRef idx="1">
            <a:schemeClr val="accent5"/>
          </a:lnRef>
          <a:fillRef idx="0">
            <a:schemeClr val="accent5"/>
          </a:fillRef>
          <a:effectRef idx="0">
            <a:schemeClr val="accent5"/>
          </a:effectRef>
          <a:fontRef idx="minor">
            <a:schemeClr val="tx1"/>
          </a:fontRef>
        </p:style>
      </p:cxnSp>
      <p:cxnSp>
        <p:nvCxnSpPr>
          <p:cNvPr id="89" name="Curved Connector 88"/>
          <p:cNvCxnSpPr>
            <a:stCxn id="77" idx="3"/>
            <a:endCxn id="75" idx="5"/>
          </p:cNvCxnSpPr>
          <p:nvPr/>
        </p:nvCxnSpPr>
        <p:spPr>
          <a:xfrm rot="5400000" flipH="1">
            <a:off x="6954905" y="3414085"/>
            <a:ext cx="32266" cy="1350707"/>
          </a:xfrm>
          <a:prstGeom prst="curvedConnector3">
            <a:avLst>
              <a:gd name="adj1" fmla="val -876536"/>
            </a:avLst>
          </a:prstGeom>
          <a:ln>
            <a:tailEnd type="arrow"/>
          </a:ln>
        </p:spPr>
        <p:style>
          <a:lnRef idx="1">
            <a:schemeClr val="accent6"/>
          </a:lnRef>
          <a:fillRef idx="0">
            <a:schemeClr val="accent6"/>
          </a:fillRef>
          <a:effectRef idx="0">
            <a:schemeClr val="accent6"/>
          </a:effectRef>
          <a:fontRef idx="minor">
            <a:schemeClr val="tx1"/>
          </a:fontRef>
        </p:style>
      </p:cxnSp>
      <p:sp>
        <p:nvSpPr>
          <p:cNvPr id="90" name="Oval 89"/>
          <p:cNvSpPr/>
          <p:nvPr/>
        </p:nvSpPr>
        <p:spPr>
          <a:xfrm>
            <a:off x="3425499" y="3652663"/>
            <a:ext cx="352563" cy="37025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1" name="Oval 90"/>
          <p:cNvSpPr/>
          <p:nvPr/>
        </p:nvSpPr>
        <p:spPr>
          <a:xfrm>
            <a:off x="3789043" y="2971281"/>
            <a:ext cx="352563" cy="37025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2" name="Oval 91"/>
          <p:cNvSpPr/>
          <p:nvPr/>
        </p:nvSpPr>
        <p:spPr>
          <a:xfrm>
            <a:off x="5025505" y="3684929"/>
            <a:ext cx="352563" cy="37025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93" name="Curved Connector 92"/>
          <p:cNvCxnSpPr>
            <a:stCxn id="91" idx="6"/>
            <a:endCxn id="92" idx="0"/>
          </p:cNvCxnSpPr>
          <p:nvPr/>
        </p:nvCxnSpPr>
        <p:spPr>
          <a:xfrm>
            <a:off x="4141606" y="3156409"/>
            <a:ext cx="1060181" cy="528520"/>
          </a:xfrm>
          <a:prstGeom prst="curvedConnector2">
            <a:avLst/>
          </a:prstGeom>
          <a:ln>
            <a:tailEnd type="arrow"/>
          </a:ln>
        </p:spPr>
        <p:style>
          <a:lnRef idx="1">
            <a:schemeClr val="accent6"/>
          </a:lnRef>
          <a:fillRef idx="0">
            <a:schemeClr val="accent6"/>
          </a:fillRef>
          <a:effectRef idx="0">
            <a:schemeClr val="accent6"/>
          </a:effectRef>
          <a:fontRef idx="minor">
            <a:schemeClr val="tx1"/>
          </a:fontRef>
        </p:style>
      </p:cxnSp>
      <p:cxnSp>
        <p:nvCxnSpPr>
          <p:cNvPr id="94" name="Curved Connector 93"/>
          <p:cNvCxnSpPr>
            <a:stCxn id="92" idx="2"/>
            <a:endCxn id="91" idx="3"/>
          </p:cNvCxnSpPr>
          <p:nvPr/>
        </p:nvCxnSpPr>
        <p:spPr>
          <a:xfrm rot="10800000">
            <a:off x="3840675" y="3287313"/>
            <a:ext cx="1184830" cy="582744"/>
          </a:xfrm>
          <a:prstGeom prst="curvedConnector2">
            <a:avLst/>
          </a:prstGeom>
          <a:ln>
            <a:tailEnd type="arrow"/>
          </a:ln>
        </p:spPr>
        <p:style>
          <a:lnRef idx="2">
            <a:schemeClr val="accent5"/>
          </a:lnRef>
          <a:fillRef idx="0">
            <a:schemeClr val="accent5"/>
          </a:fillRef>
          <a:effectRef idx="1">
            <a:schemeClr val="accent5"/>
          </a:effectRef>
          <a:fontRef idx="minor">
            <a:schemeClr val="tx1"/>
          </a:fontRef>
        </p:style>
      </p:cxnSp>
      <p:cxnSp>
        <p:nvCxnSpPr>
          <p:cNvPr id="95" name="Curved Connector 94"/>
          <p:cNvCxnSpPr>
            <a:stCxn id="90" idx="1"/>
            <a:endCxn id="91" idx="2"/>
          </p:cNvCxnSpPr>
          <p:nvPr/>
        </p:nvCxnSpPr>
        <p:spPr>
          <a:xfrm rot="5400000" flipH="1" flipV="1">
            <a:off x="3357849" y="3275692"/>
            <a:ext cx="550477" cy="311912"/>
          </a:xfrm>
          <a:prstGeom prst="curvedConnector2">
            <a:avLst/>
          </a:prstGeom>
          <a:ln>
            <a:tailEnd type="arrow"/>
          </a:ln>
        </p:spPr>
        <p:style>
          <a:lnRef idx="2">
            <a:schemeClr val="accent5"/>
          </a:lnRef>
          <a:fillRef idx="0">
            <a:schemeClr val="accent5"/>
          </a:fillRef>
          <a:effectRef idx="1">
            <a:schemeClr val="accent5"/>
          </a:effectRef>
          <a:fontRef idx="minor">
            <a:schemeClr val="tx1"/>
          </a:fontRef>
        </p:style>
      </p:cxnSp>
      <p:cxnSp>
        <p:nvCxnSpPr>
          <p:cNvPr id="96" name="Curved Connector 95"/>
          <p:cNvCxnSpPr>
            <a:stCxn id="91" idx="4"/>
            <a:endCxn id="90" idx="6"/>
          </p:cNvCxnSpPr>
          <p:nvPr/>
        </p:nvCxnSpPr>
        <p:spPr>
          <a:xfrm rot="5400000">
            <a:off x="3623567" y="3496032"/>
            <a:ext cx="496255" cy="187263"/>
          </a:xfrm>
          <a:prstGeom prst="curvedConnector2">
            <a:avLst/>
          </a:prstGeom>
          <a:ln>
            <a:tailEnd type="arrow"/>
          </a:ln>
        </p:spPr>
        <p:style>
          <a:lnRef idx="1">
            <a:schemeClr val="accent6"/>
          </a:lnRef>
          <a:fillRef idx="0">
            <a:schemeClr val="accent6"/>
          </a:fillRef>
          <a:effectRef idx="0">
            <a:schemeClr val="accent6"/>
          </a:effectRef>
          <a:fontRef idx="minor">
            <a:schemeClr val="tx1"/>
          </a:fontRef>
        </p:style>
      </p:cxnSp>
      <p:cxnSp>
        <p:nvCxnSpPr>
          <p:cNvPr id="97" name="Curved Connector 96"/>
          <p:cNvCxnSpPr>
            <a:stCxn id="90" idx="7"/>
            <a:endCxn id="92" idx="1"/>
          </p:cNvCxnSpPr>
          <p:nvPr/>
        </p:nvCxnSpPr>
        <p:spPr>
          <a:xfrm rot="16200000" flipH="1">
            <a:off x="4385650" y="3047666"/>
            <a:ext cx="32266" cy="1350707"/>
          </a:xfrm>
          <a:prstGeom prst="curvedConnector3">
            <a:avLst>
              <a:gd name="adj1" fmla="val -876536"/>
            </a:avLst>
          </a:prstGeom>
          <a:ln>
            <a:tailEnd type="arrow"/>
          </a:ln>
        </p:spPr>
        <p:style>
          <a:lnRef idx="1">
            <a:schemeClr val="accent6"/>
          </a:lnRef>
          <a:fillRef idx="0">
            <a:schemeClr val="accent6"/>
          </a:fillRef>
          <a:effectRef idx="0">
            <a:schemeClr val="accent6"/>
          </a:effectRef>
          <a:fontRef idx="minor">
            <a:schemeClr val="tx1"/>
          </a:fontRef>
        </p:style>
      </p:cxnSp>
      <p:cxnSp>
        <p:nvCxnSpPr>
          <p:cNvPr id="98" name="Curved Connector 97"/>
          <p:cNvCxnSpPr>
            <a:stCxn id="92" idx="3"/>
            <a:endCxn id="90" idx="5"/>
          </p:cNvCxnSpPr>
          <p:nvPr/>
        </p:nvCxnSpPr>
        <p:spPr>
          <a:xfrm rot="5400000" flipH="1">
            <a:off x="4385651" y="3309475"/>
            <a:ext cx="32266" cy="1350707"/>
          </a:xfrm>
          <a:prstGeom prst="curvedConnector3">
            <a:avLst>
              <a:gd name="adj1" fmla="val -876536"/>
            </a:avLst>
          </a:prstGeom>
          <a:ln>
            <a:tailEnd type="arrow"/>
          </a:ln>
        </p:spPr>
        <p:style>
          <a:lnRef idx="1">
            <a:schemeClr val="accent5"/>
          </a:lnRef>
          <a:fillRef idx="0">
            <a:schemeClr val="accent5"/>
          </a:fillRef>
          <a:effectRef idx="0">
            <a:schemeClr val="accent5"/>
          </a:effectRef>
          <a:fontRef idx="minor">
            <a:schemeClr val="tx1"/>
          </a:fontRef>
        </p:style>
      </p:cxnSp>
      <p:cxnSp>
        <p:nvCxnSpPr>
          <p:cNvPr id="99" name="Curved Connector 98"/>
          <p:cNvCxnSpPr>
            <a:stCxn id="90" idx="1"/>
            <a:endCxn id="91" idx="2"/>
          </p:cNvCxnSpPr>
          <p:nvPr/>
        </p:nvCxnSpPr>
        <p:spPr>
          <a:xfrm rot="5400000" flipH="1" flipV="1">
            <a:off x="3357849" y="3275692"/>
            <a:ext cx="550477" cy="311912"/>
          </a:xfrm>
          <a:prstGeom prst="curvedConnector2">
            <a:avLst/>
          </a:prstGeom>
          <a:ln>
            <a:tailEnd type="arrow"/>
          </a:ln>
        </p:spPr>
        <p:style>
          <a:lnRef idx="1">
            <a:schemeClr val="accent6"/>
          </a:lnRef>
          <a:fillRef idx="0">
            <a:schemeClr val="accent6"/>
          </a:fillRef>
          <a:effectRef idx="0">
            <a:schemeClr val="accent6"/>
          </a:effectRef>
          <a:fontRef idx="minor">
            <a:schemeClr val="tx1"/>
          </a:fontRef>
        </p:style>
      </p:cxnSp>
      <p:cxnSp>
        <p:nvCxnSpPr>
          <p:cNvPr id="100" name="Curved Connector 99"/>
          <p:cNvCxnSpPr>
            <a:stCxn id="91" idx="5"/>
            <a:endCxn id="90" idx="6"/>
          </p:cNvCxnSpPr>
          <p:nvPr/>
        </p:nvCxnSpPr>
        <p:spPr>
          <a:xfrm rot="5400000">
            <a:off x="3658779" y="3406596"/>
            <a:ext cx="550478" cy="311912"/>
          </a:xfrm>
          <a:prstGeom prst="curvedConnector2">
            <a:avLst/>
          </a:prstGeom>
          <a:ln>
            <a:tailEnd type="arrow"/>
          </a:ln>
        </p:spPr>
        <p:style>
          <a:lnRef idx="1">
            <a:schemeClr val="accent5"/>
          </a:lnRef>
          <a:fillRef idx="0">
            <a:schemeClr val="accent5"/>
          </a:fillRef>
          <a:effectRef idx="0">
            <a:schemeClr val="accent5"/>
          </a:effectRef>
          <a:fontRef idx="minor">
            <a:schemeClr val="tx1"/>
          </a:fontRef>
        </p:style>
      </p:cxnSp>
      <p:cxnSp>
        <p:nvCxnSpPr>
          <p:cNvPr id="101" name="Curved Connector 100"/>
          <p:cNvCxnSpPr>
            <a:stCxn id="91" idx="6"/>
            <a:endCxn id="92" idx="0"/>
          </p:cNvCxnSpPr>
          <p:nvPr/>
        </p:nvCxnSpPr>
        <p:spPr>
          <a:xfrm>
            <a:off x="4141606" y="3156409"/>
            <a:ext cx="1060181" cy="528520"/>
          </a:xfrm>
          <a:prstGeom prst="curvedConnector2">
            <a:avLst/>
          </a:prstGeom>
          <a:ln>
            <a:tailEnd type="arrow"/>
          </a:ln>
        </p:spPr>
        <p:style>
          <a:lnRef idx="1">
            <a:schemeClr val="accent5"/>
          </a:lnRef>
          <a:fillRef idx="0">
            <a:schemeClr val="accent5"/>
          </a:fillRef>
          <a:effectRef idx="0">
            <a:schemeClr val="accent5"/>
          </a:effectRef>
          <a:fontRef idx="minor">
            <a:schemeClr val="tx1"/>
          </a:fontRef>
        </p:style>
      </p:cxnSp>
      <p:cxnSp>
        <p:nvCxnSpPr>
          <p:cNvPr id="102" name="Curved Connector 101"/>
          <p:cNvCxnSpPr>
            <a:stCxn id="92" idx="2"/>
            <a:endCxn id="91" idx="3"/>
          </p:cNvCxnSpPr>
          <p:nvPr/>
        </p:nvCxnSpPr>
        <p:spPr>
          <a:xfrm rot="10800000">
            <a:off x="3840675" y="3287313"/>
            <a:ext cx="1184830" cy="582744"/>
          </a:xfrm>
          <a:prstGeom prst="curvedConnector2">
            <a:avLst/>
          </a:prstGeom>
          <a:ln>
            <a:tailEnd type="arrow"/>
          </a:ln>
        </p:spPr>
        <p:style>
          <a:lnRef idx="1">
            <a:schemeClr val="accent6"/>
          </a:lnRef>
          <a:fillRef idx="0">
            <a:schemeClr val="accent6"/>
          </a:fillRef>
          <a:effectRef idx="0">
            <a:schemeClr val="accent6"/>
          </a:effectRef>
          <a:fontRef idx="minor">
            <a:schemeClr val="tx1"/>
          </a:fontRef>
        </p:style>
      </p:cxnSp>
      <p:cxnSp>
        <p:nvCxnSpPr>
          <p:cNvPr id="103" name="Curved Connector 102"/>
          <p:cNvCxnSpPr>
            <a:stCxn id="90" idx="7"/>
            <a:endCxn id="92" idx="1"/>
          </p:cNvCxnSpPr>
          <p:nvPr/>
        </p:nvCxnSpPr>
        <p:spPr>
          <a:xfrm rot="16200000" flipH="1">
            <a:off x="4385650" y="3047666"/>
            <a:ext cx="32266" cy="1350707"/>
          </a:xfrm>
          <a:prstGeom prst="curvedConnector3">
            <a:avLst>
              <a:gd name="adj1" fmla="val -876536"/>
            </a:avLst>
          </a:prstGeom>
          <a:ln>
            <a:tailEnd type="arrow"/>
          </a:ln>
        </p:spPr>
        <p:style>
          <a:lnRef idx="1">
            <a:schemeClr val="accent5"/>
          </a:lnRef>
          <a:fillRef idx="0">
            <a:schemeClr val="accent5"/>
          </a:fillRef>
          <a:effectRef idx="0">
            <a:schemeClr val="accent5"/>
          </a:effectRef>
          <a:fontRef idx="minor">
            <a:schemeClr val="tx1"/>
          </a:fontRef>
        </p:style>
      </p:cxnSp>
      <p:cxnSp>
        <p:nvCxnSpPr>
          <p:cNvPr id="104" name="Curved Connector 103"/>
          <p:cNvCxnSpPr>
            <a:stCxn id="92" idx="3"/>
            <a:endCxn id="90" idx="5"/>
          </p:cNvCxnSpPr>
          <p:nvPr/>
        </p:nvCxnSpPr>
        <p:spPr>
          <a:xfrm rot="5400000" flipH="1">
            <a:off x="4385651" y="3309475"/>
            <a:ext cx="32266" cy="1350707"/>
          </a:xfrm>
          <a:prstGeom prst="curvedConnector3">
            <a:avLst>
              <a:gd name="adj1" fmla="val -876536"/>
            </a:avLst>
          </a:prstGeom>
          <a:ln>
            <a:tailEnd type="arrow"/>
          </a:ln>
        </p:spPr>
        <p:style>
          <a:lnRef idx="1">
            <a:schemeClr val="accent6"/>
          </a:lnRef>
          <a:fillRef idx="0">
            <a:schemeClr val="accent6"/>
          </a:fillRef>
          <a:effectRef idx="0">
            <a:schemeClr val="accent6"/>
          </a:effectRef>
          <a:fontRef idx="minor">
            <a:schemeClr val="tx1"/>
          </a:fontRef>
        </p:style>
      </p:cxnSp>
      <p:sp>
        <p:nvSpPr>
          <p:cNvPr id="105" name="Oval 104"/>
          <p:cNvSpPr/>
          <p:nvPr/>
        </p:nvSpPr>
        <p:spPr>
          <a:xfrm>
            <a:off x="641609" y="3561299"/>
            <a:ext cx="352563" cy="3702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1005153" y="2865318"/>
            <a:ext cx="352563" cy="3702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p:cNvSpPr/>
          <p:nvPr/>
        </p:nvSpPr>
        <p:spPr>
          <a:xfrm>
            <a:off x="2241615" y="3593565"/>
            <a:ext cx="352563" cy="3702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8" name="Curved Connector 107"/>
          <p:cNvCxnSpPr>
            <a:stCxn id="106" idx="6"/>
          </p:cNvCxnSpPr>
          <p:nvPr/>
        </p:nvCxnSpPr>
        <p:spPr>
          <a:xfrm>
            <a:off x="1357716" y="3050446"/>
            <a:ext cx="1060181" cy="543119"/>
          </a:xfrm>
          <a:prstGeom prst="curvedConnector2">
            <a:avLst/>
          </a:prstGeom>
          <a:ln>
            <a:tailEnd type="arrow"/>
          </a:ln>
        </p:spPr>
        <p:style>
          <a:lnRef idx="1">
            <a:schemeClr val="accent6"/>
          </a:lnRef>
          <a:fillRef idx="0">
            <a:schemeClr val="accent6"/>
          </a:fillRef>
          <a:effectRef idx="0">
            <a:schemeClr val="accent6"/>
          </a:effectRef>
          <a:fontRef idx="minor">
            <a:schemeClr val="tx1"/>
          </a:fontRef>
        </p:style>
      </p:cxnSp>
      <p:cxnSp>
        <p:nvCxnSpPr>
          <p:cNvPr id="109" name="Curved Connector 108"/>
          <p:cNvCxnSpPr>
            <a:stCxn id="107" idx="2"/>
            <a:endCxn id="106" idx="3"/>
          </p:cNvCxnSpPr>
          <p:nvPr/>
        </p:nvCxnSpPr>
        <p:spPr>
          <a:xfrm rot="10800000">
            <a:off x="1056785" y="3181351"/>
            <a:ext cx="1184830" cy="597343"/>
          </a:xfrm>
          <a:prstGeom prst="curvedConnector2">
            <a:avLst/>
          </a:prstGeom>
          <a:ln>
            <a:tailEnd type="arrow"/>
          </a:ln>
        </p:spPr>
        <p:style>
          <a:lnRef idx="2">
            <a:schemeClr val="accent5"/>
          </a:lnRef>
          <a:fillRef idx="0">
            <a:schemeClr val="accent5"/>
          </a:fillRef>
          <a:effectRef idx="1">
            <a:schemeClr val="accent5"/>
          </a:effectRef>
          <a:fontRef idx="minor">
            <a:schemeClr val="tx1"/>
          </a:fontRef>
        </p:style>
      </p:cxnSp>
      <p:cxnSp>
        <p:nvCxnSpPr>
          <p:cNvPr id="110" name="Curved Connector 109"/>
          <p:cNvCxnSpPr>
            <a:stCxn id="105" idx="1"/>
            <a:endCxn id="106" idx="2"/>
          </p:cNvCxnSpPr>
          <p:nvPr/>
        </p:nvCxnSpPr>
        <p:spPr>
          <a:xfrm rot="5400000" flipH="1" flipV="1">
            <a:off x="566659" y="3177028"/>
            <a:ext cx="565076" cy="311912"/>
          </a:xfrm>
          <a:prstGeom prst="curvedConnector2">
            <a:avLst/>
          </a:prstGeom>
          <a:ln>
            <a:tailEnd type="arrow"/>
          </a:ln>
        </p:spPr>
        <p:style>
          <a:lnRef idx="2">
            <a:schemeClr val="accent5"/>
          </a:lnRef>
          <a:fillRef idx="0">
            <a:schemeClr val="accent5"/>
          </a:fillRef>
          <a:effectRef idx="1">
            <a:schemeClr val="accent5"/>
          </a:effectRef>
          <a:fontRef idx="minor">
            <a:schemeClr val="tx1"/>
          </a:fontRef>
        </p:style>
      </p:cxnSp>
      <p:cxnSp>
        <p:nvCxnSpPr>
          <p:cNvPr id="111" name="Curved Connector 110"/>
          <p:cNvCxnSpPr>
            <a:stCxn id="106" idx="4"/>
            <a:endCxn id="105" idx="6"/>
          </p:cNvCxnSpPr>
          <p:nvPr/>
        </p:nvCxnSpPr>
        <p:spPr>
          <a:xfrm rot="5400000">
            <a:off x="832377" y="3397369"/>
            <a:ext cx="510854" cy="187263"/>
          </a:xfrm>
          <a:prstGeom prst="curvedConnector2">
            <a:avLst/>
          </a:prstGeom>
          <a:ln>
            <a:tailEnd type="arrow"/>
          </a:ln>
        </p:spPr>
        <p:style>
          <a:lnRef idx="1">
            <a:schemeClr val="accent6"/>
          </a:lnRef>
          <a:fillRef idx="0">
            <a:schemeClr val="accent6"/>
          </a:fillRef>
          <a:effectRef idx="0">
            <a:schemeClr val="accent6"/>
          </a:effectRef>
          <a:fontRef idx="minor">
            <a:schemeClr val="tx1"/>
          </a:fontRef>
        </p:style>
      </p:cxnSp>
      <p:cxnSp>
        <p:nvCxnSpPr>
          <p:cNvPr id="112" name="Curved Connector 111"/>
          <p:cNvCxnSpPr>
            <a:stCxn id="105" idx="7"/>
          </p:cNvCxnSpPr>
          <p:nvPr/>
        </p:nvCxnSpPr>
        <p:spPr>
          <a:xfrm rot="16200000" flipH="1">
            <a:off x="1601760" y="2956302"/>
            <a:ext cx="32266" cy="1350707"/>
          </a:xfrm>
          <a:prstGeom prst="curvedConnector3">
            <a:avLst>
              <a:gd name="adj1" fmla="val -876536"/>
            </a:avLst>
          </a:prstGeom>
          <a:ln>
            <a:tailEnd type="arrow"/>
          </a:ln>
        </p:spPr>
        <p:style>
          <a:lnRef idx="1">
            <a:schemeClr val="accent6"/>
          </a:lnRef>
          <a:fillRef idx="0">
            <a:schemeClr val="accent6"/>
          </a:fillRef>
          <a:effectRef idx="0">
            <a:schemeClr val="accent6"/>
          </a:effectRef>
          <a:fontRef idx="minor">
            <a:schemeClr val="tx1"/>
          </a:fontRef>
        </p:style>
      </p:cxnSp>
      <p:cxnSp>
        <p:nvCxnSpPr>
          <p:cNvPr id="113" name="Curved Connector 112"/>
          <p:cNvCxnSpPr>
            <a:stCxn id="107" idx="3"/>
            <a:endCxn id="105" idx="5"/>
          </p:cNvCxnSpPr>
          <p:nvPr/>
        </p:nvCxnSpPr>
        <p:spPr>
          <a:xfrm rot="5400000" flipH="1">
            <a:off x="1601761" y="3218111"/>
            <a:ext cx="32266" cy="1350707"/>
          </a:xfrm>
          <a:prstGeom prst="curvedConnector3">
            <a:avLst>
              <a:gd name="adj1" fmla="val -876536"/>
            </a:avLst>
          </a:prstGeom>
          <a:ln>
            <a:tailEnd type="arrow"/>
          </a:ln>
        </p:spPr>
        <p:style>
          <a:lnRef idx="1">
            <a:schemeClr val="accent5"/>
          </a:lnRef>
          <a:fillRef idx="0">
            <a:schemeClr val="accent5"/>
          </a:fillRef>
          <a:effectRef idx="0">
            <a:schemeClr val="accent5"/>
          </a:effectRef>
          <a:fontRef idx="minor">
            <a:schemeClr val="tx1"/>
          </a:fontRef>
        </p:style>
      </p:cxnSp>
      <p:cxnSp>
        <p:nvCxnSpPr>
          <p:cNvPr id="114" name="Curved Connector 113"/>
          <p:cNvCxnSpPr>
            <a:stCxn id="105" idx="1"/>
            <a:endCxn id="106" idx="2"/>
          </p:cNvCxnSpPr>
          <p:nvPr/>
        </p:nvCxnSpPr>
        <p:spPr>
          <a:xfrm rot="5400000" flipH="1" flipV="1">
            <a:off x="566659" y="3177028"/>
            <a:ext cx="565076" cy="311912"/>
          </a:xfrm>
          <a:prstGeom prst="curvedConnector2">
            <a:avLst/>
          </a:prstGeom>
          <a:ln>
            <a:tailEnd type="arrow"/>
          </a:ln>
        </p:spPr>
        <p:style>
          <a:lnRef idx="1">
            <a:schemeClr val="accent6"/>
          </a:lnRef>
          <a:fillRef idx="0">
            <a:schemeClr val="accent6"/>
          </a:fillRef>
          <a:effectRef idx="0">
            <a:schemeClr val="accent6"/>
          </a:effectRef>
          <a:fontRef idx="minor">
            <a:schemeClr val="tx1"/>
          </a:fontRef>
        </p:style>
      </p:cxnSp>
      <p:cxnSp>
        <p:nvCxnSpPr>
          <p:cNvPr id="115" name="Curved Connector 114"/>
          <p:cNvCxnSpPr>
            <a:stCxn id="106" idx="5"/>
            <a:endCxn id="105" idx="6"/>
          </p:cNvCxnSpPr>
          <p:nvPr/>
        </p:nvCxnSpPr>
        <p:spPr>
          <a:xfrm rot="5400000">
            <a:off x="867590" y="3307932"/>
            <a:ext cx="565077" cy="311912"/>
          </a:xfrm>
          <a:prstGeom prst="curvedConnector2">
            <a:avLst/>
          </a:prstGeom>
          <a:ln>
            <a:tailEnd type="arrow"/>
          </a:ln>
        </p:spPr>
        <p:style>
          <a:lnRef idx="1">
            <a:schemeClr val="accent5"/>
          </a:lnRef>
          <a:fillRef idx="0">
            <a:schemeClr val="accent5"/>
          </a:fillRef>
          <a:effectRef idx="0">
            <a:schemeClr val="accent5"/>
          </a:effectRef>
          <a:fontRef idx="minor">
            <a:schemeClr val="tx1"/>
          </a:fontRef>
        </p:style>
      </p:cxnSp>
      <p:cxnSp>
        <p:nvCxnSpPr>
          <p:cNvPr id="116" name="Curved Connector 115"/>
          <p:cNvCxnSpPr>
            <a:stCxn id="106" idx="6"/>
          </p:cNvCxnSpPr>
          <p:nvPr/>
        </p:nvCxnSpPr>
        <p:spPr>
          <a:xfrm>
            <a:off x="1357716" y="3050446"/>
            <a:ext cx="1060181" cy="543119"/>
          </a:xfrm>
          <a:prstGeom prst="curvedConnector2">
            <a:avLst/>
          </a:prstGeom>
          <a:ln>
            <a:tailEnd type="arrow"/>
          </a:ln>
        </p:spPr>
        <p:style>
          <a:lnRef idx="1">
            <a:schemeClr val="accent5"/>
          </a:lnRef>
          <a:fillRef idx="0">
            <a:schemeClr val="accent5"/>
          </a:fillRef>
          <a:effectRef idx="0">
            <a:schemeClr val="accent5"/>
          </a:effectRef>
          <a:fontRef idx="minor">
            <a:schemeClr val="tx1"/>
          </a:fontRef>
        </p:style>
      </p:cxnSp>
      <p:cxnSp>
        <p:nvCxnSpPr>
          <p:cNvPr id="117" name="Curved Connector 116"/>
          <p:cNvCxnSpPr>
            <a:stCxn id="107" idx="2"/>
            <a:endCxn id="106" idx="3"/>
          </p:cNvCxnSpPr>
          <p:nvPr/>
        </p:nvCxnSpPr>
        <p:spPr>
          <a:xfrm rot="10800000">
            <a:off x="1056785" y="3181351"/>
            <a:ext cx="1184830" cy="597343"/>
          </a:xfrm>
          <a:prstGeom prst="curvedConnector2">
            <a:avLst/>
          </a:prstGeom>
          <a:ln>
            <a:tailEnd type="arrow"/>
          </a:ln>
        </p:spPr>
        <p:style>
          <a:lnRef idx="1">
            <a:schemeClr val="accent6"/>
          </a:lnRef>
          <a:fillRef idx="0">
            <a:schemeClr val="accent6"/>
          </a:fillRef>
          <a:effectRef idx="0">
            <a:schemeClr val="accent6"/>
          </a:effectRef>
          <a:fontRef idx="minor">
            <a:schemeClr val="tx1"/>
          </a:fontRef>
        </p:style>
      </p:cxnSp>
      <p:cxnSp>
        <p:nvCxnSpPr>
          <p:cNvPr id="118" name="Curved Connector 117"/>
          <p:cNvCxnSpPr>
            <a:stCxn id="105" idx="7"/>
          </p:cNvCxnSpPr>
          <p:nvPr/>
        </p:nvCxnSpPr>
        <p:spPr>
          <a:xfrm rot="16200000" flipH="1">
            <a:off x="1601760" y="2956302"/>
            <a:ext cx="32266" cy="1350707"/>
          </a:xfrm>
          <a:prstGeom prst="curvedConnector3">
            <a:avLst>
              <a:gd name="adj1" fmla="val -876536"/>
            </a:avLst>
          </a:prstGeom>
          <a:ln>
            <a:tailEnd type="arrow"/>
          </a:ln>
        </p:spPr>
        <p:style>
          <a:lnRef idx="1">
            <a:schemeClr val="accent5"/>
          </a:lnRef>
          <a:fillRef idx="0">
            <a:schemeClr val="accent5"/>
          </a:fillRef>
          <a:effectRef idx="0">
            <a:schemeClr val="accent5"/>
          </a:effectRef>
          <a:fontRef idx="minor">
            <a:schemeClr val="tx1"/>
          </a:fontRef>
        </p:style>
      </p:cxnSp>
      <p:cxnSp>
        <p:nvCxnSpPr>
          <p:cNvPr id="119" name="Curved Connector 118"/>
          <p:cNvCxnSpPr>
            <a:stCxn id="107" idx="3"/>
            <a:endCxn id="105" idx="5"/>
          </p:cNvCxnSpPr>
          <p:nvPr/>
        </p:nvCxnSpPr>
        <p:spPr>
          <a:xfrm rot="5400000" flipH="1">
            <a:off x="1601761" y="3218111"/>
            <a:ext cx="32266" cy="1350707"/>
          </a:xfrm>
          <a:prstGeom prst="curvedConnector3">
            <a:avLst>
              <a:gd name="adj1" fmla="val -876536"/>
            </a:avLst>
          </a:prstGeom>
          <a:ln>
            <a:tailEnd type="arrow"/>
          </a:ln>
        </p:spPr>
        <p:style>
          <a:lnRef idx="1">
            <a:schemeClr val="accent6"/>
          </a:lnRef>
          <a:fillRef idx="0">
            <a:schemeClr val="accent6"/>
          </a:fillRef>
          <a:effectRef idx="0">
            <a:schemeClr val="accent6"/>
          </a:effectRef>
          <a:fontRef idx="minor">
            <a:schemeClr val="tx1"/>
          </a:fontRef>
        </p:style>
      </p:cxnSp>
      <p:cxnSp>
        <p:nvCxnSpPr>
          <p:cNvPr id="120" name="Curved Connector 119"/>
          <p:cNvCxnSpPr/>
          <p:nvPr/>
        </p:nvCxnSpPr>
        <p:spPr>
          <a:xfrm rot="16200000" flipH="1">
            <a:off x="2688279" y="1431460"/>
            <a:ext cx="91364" cy="2783890"/>
          </a:xfrm>
          <a:prstGeom prst="curvedConnector3">
            <a:avLst>
              <a:gd name="adj1" fmla="val -521854"/>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1" name="Curved Connector 120"/>
          <p:cNvCxnSpPr/>
          <p:nvPr/>
        </p:nvCxnSpPr>
        <p:spPr>
          <a:xfrm rot="5400000" flipH="1">
            <a:off x="2873665" y="2953340"/>
            <a:ext cx="91364" cy="2783890"/>
          </a:xfrm>
          <a:prstGeom prst="curvedConnector3">
            <a:avLst>
              <a:gd name="adj1" fmla="val -665668"/>
            </a:avLst>
          </a:prstGeom>
          <a:ln>
            <a:tailEnd type="arrow"/>
          </a:ln>
        </p:spPr>
        <p:style>
          <a:lnRef idx="2">
            <a:schemeClr val="dk1"/>
          </a:lnRef>
          <a:fillRef idx="0">
            <a:schemeClr val="dk1"/>
          </a:fillRef>
          <a:effectRef idx="1">
            <a:schemeClr val="dk1"/>
          </a:effectRef>
          <a:fontRef idx="minor">
            <a:schemeClr val="tx1"/>
          </a:fontRef>
        </p:style>
      </p:cxnSp>
      <p:cxnSp>
        <p:nvCxnSpPr>
          <p:cNvPr id="122" name="Curved Connector 121"/>
          <p:cNvCxnSpPr/>
          <p:nvPr/>
        </p:nvCxnSpPr>
        <p:spPr>
          <a:xfrm rot="5400000" flipH="1">
            <a:off x="5799739" y="3061942"/>
            <a:ext cx="91364" cy="2783890"/>
          </a:xfrm>
          <a:prstGeom prst="curvedConnector3">
            <a:avLst>
              <a:gd name="adj1" fmla="val -665668"/>
            </a:avLst>
          </a:prstGeom>
          <a:ln>
            <a:tailEnd type="arrow"/>
          </a:ln>
        </p:spPr>
        <p:style>
          <a:lnRef idx="2">
            <a:schemeClr val="dk1"/>
          </a:lnRef>
          <a:fillRef idx="0">
            <a:schemeClr val="dk1"/>
          </a:fillRef>
          <a:effectRef idx="1">
            <a:schemeClr val="dk1"/>
          </a:effectRef>
          <a:fontRef idx="minor">
            <a:schemeClr val="tx1"/>
          </a:fontRef>
        </p:style>
      </p:cxnSp>
      <p:cxnSp>
        <p:nvCxnSpPr>
          <p:cNvPr id="123" name="Curved Connector 122"/>
          <p:cNvCxnSpPr/>
          <p:nvPr/>
        </p:nvCxnSpPr>
        <p:spPr>
          <a:xfrm rot="16200000" flipH="1">
            <a:off x="5643549" y="1510863"/>
            <a:ext cx="91364" cy="2783890"/>
          </a:xfrm>
          <a:prstGeom prst="curvedConnector3">
            <a:avLst>
              <a:gd name="adj1" fmla="val -521854"/>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2905333" y="2501107"/>
            <a:ext cx="0" cy="200009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5685424" y="2507515"/>
            <a:ext cx="0" cy="200009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347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1"/>
                                        </p:tgtEl>
                                        <p:attrNameLst>
                                          <p:attrName>style.visibility</p:attrName>
                                        </p:attrNameLst>
                                      </p:cBhvr>
                                      <p:to>
                                        <p:strVal val="visible"/>
                                      </p:to>
                                    </p:set>
                                  </p:childTnLst>
                                </p:cTn>
                              </p:par>
                              <p:par>
                                <p:cTn id="17" presetID="15" presetClass="emph" presetSubtype="0" nodeType="withEffect">
                                  <p:stCondLst>
                                    <p:cond delay="0"/>
                                  </p:stCondLst>
                                  <p:endCondLst>
                                    <p:cond evt="onNext" delay="0">
                                      <p:tgtEl>
                                        <p:sldTgt/>
                                      </p:tgtEl>
                                    </p:cond>
                                  </p:endCondLst>
                                  <p:childTnLst>
                                    <p:set>
                                      <p:cBhvr override="childStyle">
                                        <p:cTn id="18" dur="indefinite"/>
                                        <p:tgtEl>
                                          <p:spTgt spid="74">
                                            <p:txEl>
                                              <p:pRg st="0" end="0"/>
                                            </p:txEl>
                                          </p:spTgt>
                                        </p:tgtEl>
                                        <p:attrNameLst>
                                          <p:attrName>style.fontWeight</p:attrName>
                                        </p:attrNameLst>
                                      </p:cBhvr>
                                      <p:to>
                                        <p:strVal val="bold"/>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81"/>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9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96"/>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0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9"/>
                                        </p:tgtEl>
                                        <p:attrNameLst>
                                          <p:attrName>style.visibility</p:attrName>
                                        </p:attrNameLst>
                                      </p:cBhvr>
                                      <p:to>
                                        <p:strVal val="visible"/>
                                      </p:to>
                                    </p:set>
                                  </p:childTnLst>
                                </p:cTn>
                              </p:par>
                              <p:par>
                                <p:cTn id="47" presetID="15" presetClass="emph" presetSubtype="0" nodeType="withEffect">
                                  <p:stCondLst>
                                    <p:cond delay="0"/>
                                  </p:stCondLst>
                                  <p:endCondLst>
                                    <p:cond evt="onNext" delay="0">
                                      <p:tgtEl>
                                        <p:sldTgt/>
                                      </p:tgtEl>
                                    </p:cond>
                                  </p:endCondLst>
                                  <p:childTnLst>
                                    <p:set>
                                      <p:cBhvr override="childStyle">
                                        <p:cTn id="48" dur="indefinite"/>
                                        <p:tgtEl>
                                          <p:spTgt spid="74">
                                            <p:txEl>
                                              <p:pRg st="1" end="1"/>
                                            </p:txEl>
                                          </p:spTgt>
                                        </p:tgtEl>
                                        <p:attrNameLst>
                                          <p:attrName>style.fontWeight</p:attrName>
                                        </p:attrNameLst>
                                      </p:cBhvr>
                                      <p:to>
                                        <p:strVal val="bold"/>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80"/>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79"/>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95"/>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94"/>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10"/>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0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9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9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1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12"/>
                                        </p:tgtEl>
                                        <p:attrNameLst>
                                          <p:attrName>style.visibility</p:attrName>
                                        </p:attrNameLst>
                                      </p:cBhvr>
                                      <p:to>
                                        <p:strVal val="visible"/>
                                      </p:to>
                                    </p:set>
                                  </p:childTnLst>
                                </p:cTn>
                              </p:par>
                              <p:par>
                                <p:cTn id="77" presetID="15" presetClass="emph" presetSubtype="0" nodeType="withEffect">
                                  <p:stCondLst>
                                    <p:cond delay="0"/>
                                  </p:stCondLst>
                                  <p:endCondLst>
                                    <p:cond evt="onNext" delay="0">
                                      <p:tgtEl>
                                        <p:sldTgt/>
                                      </p:tgtEl>
                                    </p:cond>
                                  </p:endCondLst>
                                  <p:childTnLst>
                                    <p:set>
                                      <p:cBhvr override="childStyle">
                                        <p:cTn id="78" dur="indefinite"/>
                                        <p:tgtEl>
                                          <p:spTgt spid="74">
                                            <p:txEl>
                                              <p:pRg st="0" end="0"/>
                                            </p:txEl>
                                          </p:spTgt>
                                        </p:tgtEl>
                                        <p:attrNameLst>
                                          <p:attrName>style.fontWeight</p:attrName>
                                        </p:attrNameLst>
                                      </p:cBhvr>
                                      <p:to>
                                        <p:strVal val="bold"/>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84"/>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82"/>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99"/>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97"/>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114"/>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112"/>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8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83"/>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00"/>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98"/>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15"/>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13"/>
                                        </p:tgtEl>
                                        <p:attrNameLst>
                                          <p:attrName>style.visibility</p:attrName>
                                        </p:attrNameLst>
                                      </p:cBhvr>
                                      <p:to>
                                        <p:strVal val="visible"/>
                                      </p:to>
                                    </p:set>
                                  </p:childTnLst>
                                </p:cTn>
                              </p:par>
                              <p:par>
                                <p:cTn id="107" presetID="15" presetClass="emph" presetSubtype="0" nodeType="withEffect">
                                  <p:stCondLst>
                                    <p:cond delay="0"/>
                                  </p:stCondLst>
                                  <p:endCondLst>
                                    <p:cond evt="onNext" delay="0">
                                      <p:tgtEl>
                                        <p:sldTgt/>
                                      </p:tgtEl>
                                    </p:cond>
                                  </p:endCondLst>
                                  <p:childTnLst>
                                    <p:set>
                                      <p:cBhvr override="childStyle">
                                        <p:cTn id="108" dur="indefinite"/>
                                        <p:tgtEl>
                                          <p:spTgt spid="74">
                                            <p:txEl>
                                              <p:pRg st="1" end="1"/>
                                            </p:txEl>
                                          </p:spTgt>
                                        </p:tgtEl>
                                        <p:attrNameLst>
                                          <p:attrName>style.fontWeight</p:attrName>
                                        </p:attrNameLst>
                                      </p:cBhvr>
                                      <p:to>
                                        <p:strVal val="bold"/>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nodeType="clickEffect">
                                  <p:stCondLst>
                                    <p:cond delay="0"/>
                                  </p:stCondLst>
                                  <p:childTnLst>
                                    <p:set>
                                      <p:cBhvr>
                                        <p:cTn id="112" dur="1" fill="hold">
                                          <p:stCondLst>
                                            <p:cond delay="0"/>
                                          </p:stCondLst>
                                        </p:cTn>
                                        <p:tgtEl>
                                          <p:spTgt spid="85"/>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83"/>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100"/>
                                        </p:tgtEl>
                                        <p:attrNameLst>
                                          <p:attrName>style.visibility</p:attrName>
                                        </p:attrNameLst>
                                      </p:cBhvr>
                                      <p:to>
                                        <p:strVal val="hidden"/>
                                      </p:to>
                                    </p:set>
                                  </p:childTnLst>
                                </p:cTn>
                              </p:par>
                              <p:par>
                                <p:cTn id="117" presetID="1" presetClass="exit" presetSubtype="0" fill="hold" nodeType="withEffect">
                                  <p:stCondLst>
                                    <p:cond delay="0"/>
                                  </p:stCondLst>
                                  <p:childTnLst>
                                    <p:set>
                                      <p:cBhvr>
                                        <p:cTn id="118" dur="1" fill="hold">
                                          <p:stCondLst>
                                            <p:cond delay="0"/>
                                          </p:stCondLst>
                                        </p:cTn>
                                        <p:tgtEl>
                                          <p:spTgt spid="98"/>
                                        </p:tgtEl>
                                        <p:attrNameLst>
                                          <p:attrName>style.visibility</p:attrName>
                                        </p:attrNameLst>
                                      </p:cBhvr>
                                      <p:to>
                                        <p:strVal val="hidden"/>
                                      </p:to>
                                    </p:set>
                                  </p:childTnLst>
                                </p:cTn>
                              </p:par>
                              <p:par>
                                <p:cTn id="119" presetID="1" presetClass="exit" presetSubtype="0" fill="hold" nodeType="withEffect">
                                  <p:stCondLst>
                                    <p:cond delay="0"/>
                                  </p:stCondLst>
                                  <p:childTnLst>
                                    <p:set>
                                      <p:cBhvr>
                                        <p:cTn id="120" dur="1" fill="hold">
                                          <p:stCondLst>
                                            <p:cond delay="0"/>
                                          </p:stCondLst>
                                        </p:cTn>
                                        <p:tgtEl>
                                          <p:spTgt spid="115"/>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11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87"/>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89"/>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02"/>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04"/>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17"/>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19"/>
                                        </p:tgtEl>
                                        <p:attrNameLst>
                                          <p:attrName>style.visibility</p:attrName>
                                        </p:attrNameLst>
                                      </p:cBhvr>
                                      <p:to>
                                        <p:strVal val="visible"/>
                                      </p:to>
                                    </p:set>
                                  </p:childTnLst>
                                </p:cTn>
                              </p:par>
                              <p:par>
                                <p:cTn id="137" presetID="15" presetClass="emph" presetSubtype="0" nodeType="withEffect">
                                  <p:stCondLst>
                                    <p:cond delay="0"/>
                                  </p:stCondLst>
                                  <p:endCondLst>
                                    <p:cond evt="onNext" delay="0">
                                      <p:tgtEl>
                                        <p:sldTgt/>
                                      </p:tgtEl>
                                    </p:cond>
                                  </p:endCondLst>
                                  <p:childTnLst>
                                    <p:set>
                                      <p:cBhvr override="childStyle">
                                        <p:cTn id="138" dur="indefinite"/>
                                        <p:tgtEl>
                                          <p:spTgt spid="74">
                                            <p:txEl>
                                              <p:pRg st="0" end="0"/>
                                            </p:txEl>
                                          </p:spTgt>
                                        </p:tgtEl>
                                        <p:attrNameLst>
                                          <p:attrName>style.fontWeight</p:attrName>
                                        </p:attrNameLst>
                                      </p:cBhvr>
                                      <p:to>
                                        <p:strVal val="bold"/>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nodeType="clickEffect">
                                  <p:stCondLst>
                                    <p:cond delay="0"/>
                                  </p:stCondLst>
                                  <p:childTnLst>
                                    <p:set>
                                      <p:cBhvr>
                                        <p:cTn id="142" dur="1" fill="hold">
                                          <p:stCondLst>
                                            <p:cond delay="0"/>
                                          </p:stCondLst>
                                        </p:cTn>
                                        <p:tgtEl>
                                          <p:spTgt spid="87"/>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89"/>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102"/>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104"/>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117"/>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119"/>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88"/>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86"/>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103"/>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101"/>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18"/>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116"/>
                                        </p:tgtEl>
                                        <p:attrNameLst>
                                          <p:attrName>style.visibility</p:attrName>
                                        </p:attrNameLst>
                                      </p:cBhvr>
                                      <p:to>
                                        <p:strVal val="visible"/>
                                      </p:to>
                                    </p:set>
                                  </p:childTnLst>
                                </p:cTn>
                              </p:par>
                              <p:par>
                                <p:cTn id="167" presetID="15" presetClass="emph" presetSubtype="0" nodeType="withEffect">
                                  <p:stCondLst>
                                    <p:cond delay="0"/>
                                  </p:stCondLst>
                                  <p:endCondLst>
                                    <p:cond evt="onNext" delay="0">
                                      <p:tgtEl>
                                        <p:sldTgt/>
                                      </p:tgtEl>
                                    </p:cond>
                                  </p:endCondLst>
                                  <p:childTnLst>
                                    <p:set>
                                      <p:cBhvr override="childStyle">
                                        <p:cTn id="168" dur="indefinite"/>
                                        <p:tgtEl>
                                          <p:spTgt spid="74">
                                            <p:txEl>
                                              <p:pRg st="1" end="1"/>
                                            </p:txEl>
                                          </p:spTgt>
                                        </p:tgtEl>
                                        <p:attrNameLst>
                                          <p:attrName>style.fontWeight</p:attrName>
                                        </p:attrNameLst>
                                      </p:cBhvr>
                                      <p:to>
                                        <p:strVal val="bold"/>
                                      </p:to>
                                    </p:set>
                                  </p:childTnLst>
                                </p:cTn>
                              </p:par>
                            </p:childTnLst>
                          </p:cTn>
                        </p:par>
                      </p:childTnLst>
                    </p:cTn>
                  </p:par>
                  <p:par>
                    <p:cTn id="169" fill="hold">
                      <p:stCondLst>
                        <p:cond delay="indefinite"/>
                      </p:stCondLst>
                      <p:childTnLst>
                        <p:par>
                          <p:cTn id="170" fill="hold">
                            <p:stCondLst>
                              <p:cond delay="0"/>
                            </p:stCondLst>
                            <p:childTnLst>
                              <p:par>
                                <p:cTn id="171" presetID="1" presetClass="exit" presetSubtype="0" fill="hold" nodeType="clickEffect">
                                  <p:stCondLst>
                                    <p:cond delay="0"/>
                                  </p:stCondLst>
                                  <p:childTnLst>
                                    <p:set>
                                      <p:cBhvr>
                                        <p:cTn id="172" dur="1" fill="hold">
                                          <p:stCondLst>
                                            <p:cond delay="0"/>
                                          </p:stCondLst>
                                        </p:cTn>
                                        <p:tgtEl>
                                          <p:spTgt spid="88"/>
                                        </p:tgtEl>
                                        <p:attrNameLst>
                                          <p:attrName>style.visibility</p:attrName>
                                        </p:attrNameLst>
                                      </p:cBhvr>
                                      <p:to>
                                        <p:strVal val="hidden"/>
                                      </p:to>
                                    </p:set>
                                  </p:childTnLst>
                                </p:cTn>
                              </p:par>
                              <p:par>
                                <p:cTn id="173" presetID="1" presetClass="exit" presetSubtype="0" fill="hold" nodeType="withEffect">
                                  <p:stCondLst>
                                    <p:cond delay="0"/>
                                  </p:stCondLst>
                                  <p:childTnLst>
                                    <p:set>
                                      <p:cBhvr>
                                        <p:cTn id="174" dur="1" fill="hold">
                                          <p:stCondLst>
                                            <p:cond delay="0"/>
                                          </p:stCondLst>
                                        </p:cTn>
                                        <p:tgtEl>
                                          <p:spTgt spid="86"/>
                                        </p:tgtEl>
                                        <p:attrNameLst>
                                          <p:attrName>style.visibility</p:attrName>
                                        </p:attrNameLst>
                                      </p:cBhvr>
                                      <p:to>
                                        <p:strVal val="hidden"/>
                                      </p:to>
                                    </p:set>
                                  </p:childTnLst>
                                </p:cTn>
                              </p:par>
                              <p:par>
                                <p:cTn id="175" presetID="1" presetClass="exit" presetSubtype="0" fill="hold" nodeType="withEffect">
                                  <p:stCondLst>
                                    <p:cond delay="0"/>
                                  </p:stCondLst>
                                  <p:childTnLst>
                                    <p:set>
                                      <p:cBhvr>
                                        <p:cTn id="176" dur="1" fill="hold">
                                          <p:stCondLst>
                                            <p:cond delay="0"/>
                                          </p:stCondLst>
                                        </p:cTn>
                                        <p:tgtEl>
                                          <p:spTgt spid="103"/>
                                        </p:tgtEl>
                                        <p:attrNameLst>
                                          <p:attrName>style.visibility</p:attrName>
                                        </p:attrNameLst>
                                      </p:cBhvr>
                                      <p:to>
                                        <p:strVal val="hidden"/>
                                      </p:to>
                                    </p:set>
                                  </p:childTnLst>
                                </p:cTn>
                              </p:par>
                              <p:par>
                                <p:cTn id="177" presetID="1" presetClass="exit" presetSubtype="0" fill="hold" nodeType="withEffect">
                                  <p:stCondLst>
                                    <p:cond delay="0"/>
                                  </p:stCondLst>
                                  <p:childTnLst>
                                    <p:set>
                                      <p:cBhvr>
                                        <p:cTn id="178" dur="1" fill="hold">
                                          <p:stCondLst>
                                            <p:cond delay="0"/>
                                          </p:stCondLst>
                                        </p:cTn>
                                        <p:tgtEl>
                                          <p:spTgt spid="101"/>
                                        </p:tgtEl>
                                        <p:attrNameLst>
                                          <p:attrName>style.visibility</p:attrName>
                                        </p:attrNameLst>
                                      </p:cBhvr>
                                      <p:to>
                                        <p:strVal val="hidden"/>
                                      </p:to>
                                    </p:set>
                                  </p:childTnLst>
                                </p:cTn>
                              </p:par>
                              <p:par>
                                <p:cTn id="179" presetID="1" presetClass="exit" presetSubtype="0" fill="hold" nodeType="withEffect">
                                  <p:stCondLst>
                                    <p:cond delay="0"/>
                                  </p:stCondLst>
                                  <p:childTnLst>
                                    <p:set>
                                      <p:cBhvr>
                                        <p:cTn id="180" dur="1" fill="hold">
                                          <p:stCondLst>
                                            <p:cond delay="0"/>
                                          </p:stCondLst>
                                        </p:cTn>
                                        <p:tgtEl>
                                          <p:spTgt spid="118"/>
                                        </p:tgtEl>
                                        <p:attrNameLst>
                                          <p:attrName>style.visibility</p:attrName>
                                        </p:attrNameLst>
                                      </p:cBhvr>
                                      <p:to>
                                        <p:strVal val="hidden"/>
                                      </p:to>
                                    </p:set>
                                  </p:childTnLst>
                                </p:cTn>
                              </p:par>
                              <p:par>
                                <p:cTn id="181" presetID="1" presetClass="exit" presetSubtype="0" fill="hold" nodeType="withEffect">
                                  <p:stCondLst>
                                    <p:cond delay="0"/>
                                  </p:stCondLst>
                                  <p:childTnLst>
                                    <p:set>
                                      <p:cBhvr>
                                        <p:cTn id="182" dur="1" fill="hold">
                                          <p:stCondLst>
                                            <p:cond delay="0"/>
                                          </p:stCondLst>
                                        </p:cTn>
                                        <p:tgtEl>
                                          <p:spTgt spid="116"/>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nodeType="clickEffect">
                                  <p:stCondLst>
                                    <p:cond delay="0"/>
                                  </p:stCondLst>
                                  <p:childTnLst>
                                    <p:set>
                                      <p:cBhvr>
                                        <p:cTn id="186" dur="1" fill="hold">
                                          <p:stCondLst>
                                            <p:cond delay="0"/>
                                          </p:stCondLst>
                                        </p:cTn>
                                        <p:tgtEl>
                                          <p:spTgt spid="120"/>
                                        </p:tgtEl>
                                        <p:attrNameLst>
                                          <p:attrName>style.visibility</p:attrName>
                                        </p:attrNameLst>
                                      </p:cBhvr>
                                      <p:to>
                                        <p:strVal val="visible"/>
                                      </p:to>
                                    </p:set>
                                  </p:childTnLst>
                                </p:cTn>
                              </p:par>
                              <p:par>
                                <p:cTn id="187" presetID="1" presetClass="entr" presetSubtype="0" fill="hold" nodeType="withEffect">
                                  <p:stCondLst>
                                    <p:cond delay="0"/>
                                  </p:stCondLst>
                                  <p:childTnLst>
                                    <p:set>
                                      <p:cBhvr>
                                        <p:cTn id="188" dur="1" fill="hold">
                                          <p:stCondLst>
                                            <p:cond delay="0"/>
                                          </p:stCondLst>
                                        </p:cTn>
                                        <p:tgtEl>
                                          <p:spTgt spid="123"/>
                                        </p:tgtEl>
                                        <p:attrNameLst>
                                          <p:attrName>style.visibility</p:attrName>
                                        </p:attrNameLst>
                                      </p:cBhvr>
                                      <p:to>
                                        <p:strVal val="visible"/>
                                      </p:to>
                                    </p:set>
                                  </p:childTnLst>
                                </p:cTn>
                              </p:par>
                              <p:par>
                                <p:cTn id="189" presetID="15" presetClass="emph" presetSubtype="0" nodeType="withEffect">
                                  <p:stCondLst>
                                    <p:cond delay="0"/>
                                  </p:stCondLst>
                                  <p:endCondLst>
                                    <p:cond evt="onNext" delay="0">
                                      <p:tgtEl>
                                        <p:sldTgt/>
                                      </p:tgtEl>
                                    </p:cond>
                                  </p:endCondLst>
                                  <p:childTnLst>
                                    <p:set>
                                      <p:cBhvr override="childStyle">
                                        <p:cTn id="190" dur="indefinite"/>
                                        <p:tgtEl>
                                          <p:spTgt spid="74">
                                            <p:txEl>
                                              <p:pRg st="2" end="2"/>
                                            </p:txEl>
                                          </p:spTgt>
                                        </p:tgtEl>
                                        <p:attrNameLst>
                                          <p:attrName>style.fontWeight</p:attrName>
                                        </p:attrNameLst>
                                      </p:cBhvr>
                                      <p:to>
                                        <p:strVal val="bold"/>
                                      </p:to>
                                    </p:set>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nodeType="clickEffect">
                                  <p:stCondLst>
                                    <p:cond delay="0"/>
                                  </p:stCondLst>
                                  <p:childTnLst>
                                    <p:set>
                                      <p:cBhvr>
                                        <p:cTn id="194" dur="1" fill="hold">
                                          <p:stCondLst>
                                            <p:cond delay="0"/>
                                          </p:stCondLst>
                                        </p:cTn>
                                        <p:tgtEl>
                                          <p:spTgt spid="120"/>
                                        </p:tgtEl>
                                        <p:attrNameLst>
                                          <p:attrName>style.visibility</p:attrName>
                                        </p:attrNameLst>
                                      </p:cBhvr>
                                      <p:to>
                                        <p:strVal val="hidden"/>
                                      </p:to>
                                    </p:set>
                                  </p:childTnLst>
                                </p:cTn>
                              </p:par>
                              <p:par>
                                <p:cTn id="195" presetID="1" presetClass="exit" presetSubtype="0" fill="hold" nodeType="withEffect">
                                  <p:stCondLst>
                                    <p:cond delay="0"/>
                                  </p:stCondLst>
                                  <p:childTnLst>
                                    <p:set>
                                      <p:cBhvr>
                                        <p:cTn id="196" dur="1" fill="hold">
                                          <p:stCondLst>
                                            <p:cond delay="0"/>
                                          </p:stCondLst>
                                        </p:cTn>
                                        <p:tgtEl>
                                          <p:spTgt spid="123"/>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1" presetClass="entr" presetSubtype="0" fill="hold" nodeType="clickEffect">
                                  <p:stCondLst>
                                    <p:cond delay="0"/>
                                  </p:stCondLst>
                                  <p:childTnLst>
                                    <p:set>
                                      <p:cBhvr>
                                        <p:cTn id="200" dur="1" fill="hold">
                                          <p:stCondLst>
                                            <p:cond delay="0"/>
                                          </p:stCondLst>
                                        </p:cTn>
                                        <p:tgtEl>
                                          <p:spTgt spid="121"/>
                                        </p:tgtEl>
                                        <p:attrNameLst>
                                          <p:attrName>style.visibility</p:attrName>
                                        </p:attrNameLst>
                                      </p:cBhvr>
                                      <p:to>
                                        <p:strVal val="visible"/>
                                      </p:to>
                                    </p:set>
                                  </p:childTnLst>
                                </p:cTn>
                              </p:par>
                              <p:par>
                                <p:cTn id="201" presetID="1" presetClass="entr" presetSubtype="0" fill="hold" nodeType="withEffect">
                                  <p:stCondLst>
                                    <p:cond delay="0"/>
                                  </p:stCondLst>
                                  <p:childTnLst>
                                    <p:set>
                                      <p:cBhvr>
                                        <p:cTn id="202" dur="1" fill="hold">
                                          <p:stCondLst>
                                            <p:cond delay="0"/>
                                          </p:stCondLst>
                                        </p:cTn>
                                        <p:tgtEl>
                                          <p:spTgt spid="122"/>
                                        </p:tgtEl>
                                        <p:attrNameLst>
                                          <p:attrName>style.visibility</p:attrName>
                                        </p:attrNameLst>
                                      </p:cBhvr>
                                      <p:to>
                                        <p:strVal val="visible"/>
                                      </p:to>
                                    </p:set>
                                  </p:childTnLst>
                                </p:cTn>
                              </p:par>
                              <p:par>
                                <p:cTn id="203" presetID="15" presetClass="emph" presetSubtype="0" nodeType="withEffect">
                                  <p:stCondLst>
                                    <p:cond delay="0"/>
                                  </p:stCondLst>
                                  <p:endCondLst>
                                    <p:cond evt="onNext" delay="0">
                                      <p:tgtEl>
                                        <p:sldTgt/>
                                      </p:tgtEl>
                                    </p:cond>
                                  </p:endCondLst>
                                  <p:childTnLst>
                                    <p:set>
                                      <p:cBhvr override="childStyle">
                                        <p:cTn id="204" dur="indefinite"/>
                                        <p:tgtEl>
                                          <p:spTgt spid="74">
                                            <p:txEl>
                                              <p:pRg st="3" end="3"/>
                                            </p:txEl>
                                          </p:spTgt>
                                        </p:tgtEl>
                                        <p:attrNameLst>
                                          <p:attrName>style.fontWeight</p:attrName>
                                        </p:attrNameLst>
                                      </p:cBhvr>
                                      <p:to>
                                        <p:strVal val="bold"/>
                                      </p:to>
                                    </p:set>
                                  </p:childTnLst>
                                </p:cTn>
                              </p:par>
                            </p:childTnLst>
                          </p:cTn>
                        </p:par>
                      </p:childTnLst>
                    </p:cTn>
                  </p:par>
                  <p:par>
                    <p:cTn id="205" fill="hold">
                      <p:stCondLst>
                        <p:cond delay="indefinite"/>
                      </p:stCondLst>
                      <p:childTnLst>
                        <p:par>
                          <p:cTn id="206" fill="hold">
                            <p:stCondLst>
                              <p:cond delay="0"/>
                            </p:stCondLst>
                            <p:childTnLst>
                              <p:par>
                                <p:cTn id="207" presetID="1" presetClass="exit" presetSubtype="0" fill="hold" nodeType="clickEffect">
                                  <p:stCondLst>
                                    <p:cond delay="0"/>
                                  </p:stCondLst>
                                  <p:childTnLst>
                                    <p:set>
                                      <p:cBhvr>
                                        <p:cTn id="208" dur="1" fill="hold">
                                          <p:stCondLst>
                                            <p:cond delay="0"/>
                                          </p:stCondLst>
                                        </p:cTn>
                                        <p:tgtEl>
                                          <p:spTgt spid="121"/>
                                        </p:tgtEl>
                                        <p:attrNameLst>
                                          <p:attrName>style.visibility</p:attrName>
                                        </p:attrNameLst>
                                      </p:cBhvr>
                                      <p:to>
                                        <p:strVal val="hidden"/>
                                      </p:to>
                                    </p:set>
                                  </p:childTnLst>
                                </p:cTn>
                              </p:par>
                              <p:par>
                                <p:cTn id="209" presetID="1" presetClass="exit" presetSubtype="0" fill="hold" nodeType="withEffect">
                                  <p:stCondLst>
                                    <p:cond delay="0"/>
                                  </p:stCondLst>
                                  <p:childTnLst>
                                    <p:set>
                                      <p:cBhvr>
                                        <p:cTn id="210" dur="1" fill="hold">
                                          <p:stCondLst>
                                            <p:cond delay="0"/>
                                          </p:stCondLst>
                                        </p:cTn>
                                        <p:tgtEl>
                                          <p:spTgt spid="122"/>
                                        </p:tgtEl>
                                        <p:attrNameLst>
                                          <p:attrName>style.visibility</p:attrName>
                                        </p:attrNameLst>
                                      </p:cBhvr>
                                      <p:to>
                                        <p:strVal val="hidden"/>
                                      </p:to>
                                    </p:set>
                                  </p:childTnLst>
                                </p:cTn>
                              </p:par>
                            </p:childTnLst>
                          </p:cTn>
                        </p:par>
                      </p:childTnLst>
                    </p:cTn>
                  </p:par>
                  <p:par>
                    <p:cTn id="211" fill="hold">
                      <p:stCondLst>
                        <p:cond delay="indefinite"/>
                      </p:stCondLst>
                      <p:childTnLst>
                        <p:par>
                          <p:cTn id="212" fill="hold">
                            <p:stCondLst>
                              <p:cond delay="0"/>
                            </p:stCondLst>
                            <p:childTnLst>
                              <p:par>
                                <p:cTn id="213" presetID="1" presetClass="emph" presetSubtype="2" fill="hold" nodeType="clickEffect">
                                  <p:stCondLst>
                                    <p:cond delay="0"/>
                                  </p:stCondLst>
                                  <p:childTnLst>
                                    <p:animClr clrSpc="rgb" dir="cw">
                                      <p:cBhvr>
                                        <p:cTn id="214" dur="1000" fill="hold"/>
                                        <p:tgtEl>
                                          <p:spTgt spid="76"/>
                                        </p:tgtEl>
                                        <p:attrNameLst>
                                          <p:attrName>fillcolor</p:attrName>
                                        </p:attrNameLst>
                                      </p:cBhvr>
                                      <p:to>
                                        <a:srgbClr val="5C92B5"/>
                                      </p:to>
                                    </p:animClr>
                                    <p:set>
                                      <p:cBhvr>
                                        <p:cTn id="215" dur="1000" fill="hold"/>
                                        <p:tgtEl>
                                          <p:spTgt spid="76"/>
                                        </p:tgtEl>
                                        <p:attrNameLst>
                                          <p:attrName>fill.type</p:attrName>
                                        </p:attrNameLst>
                                      </p:cBhvr>
                                      <p:to>
                                        <p:strVal val="solid"/>
                                      </p:to>
                                    </p:set>
                                    <p:set>
                                      <p:cBhvr>
                                        <p:cTn id="216" dur="1000" fill="hold"/>
                                        <p:tgtEl>
                                          <p:spTgt spid="76"/>
                                        </p:tgtEl>
                                        <p:attrNameLst>
                                          <p:attrName>fill.on</p:attrName>
                                        </p:attrNameLst>
                                      </p:cBhvr>
                                      <p:to>
                                        <p:strVal val="true"/>
                                      </p:to>
                                    </p:set>
                                  </p:childTnLst>
                                </p:cTn>
                              </p:par>
                              <p:par>
                                <p:cTn id="217" presetID="1" presetClass="emph" presetSubtype="2" fill="hold" nodeType="withEffect">
                                  <p:stCondLst>
                                    <p:cond delay="0"/>
                                  </p:stCondLst>
                                  <p:childTnLst>
                                    <p:animClr clrSpc="rgb" dir="cw">
                                      <p:cBhvr>
                                        <p:cTn id="218" dur="1000" fill="hold"/>
                                        <p:tgtEl>
                                          <p:spTgt spid="75"/>
                                        </p:tgtEl>
                                        <p:attrNameLst>
                                          <p:attrName>fillcolor</p:attrName>
                                        </p:attrNameLst>
                                      </p:cBhvr>
                                      <p:to>
                                        <a:srgbClr val="A04DA3"/>
                                      </p:to>
                                    </p:animClr>
                                    <p:set>
                                      <p:cBhvr>
                                        <p:cTn id="219" dur="1000" fill="hold"/>
                                        <p:tgtEl>
                                          <p:spTgt spid="75"/>
                                        </p:tgtEl>
                                        <p:attrNameLst>
                                          <p:attrName>fill.type</p:attrName>
                                        </p:attrNameLst>
                                      </p:cBhvr>
                                      <p:to>
                                        <p:strVal val="solid"/>
                                      </p:to>
                                    </p:set>
                                    <p:set>
                                      <p:cBhvr>
                                        <p:cTn id="220" dur="1000" fill="hold"/>
                                        <p:tgtEl>
                                          <p:spTgt spid="75"/>
                                        </p:tgtEl>
                                        <p:attrNameLst>
                                          <p:attrName>fill.on</p:attrName>
                                        </p:attrNameLst>
                                      </p:cBhvr>
                                      <p:to>
                                        <p:strVal val="true"/>
                                      </p:to>
                                    </p:set>
                                  </p:childTnLst>
                                </p:cTn>
                              </p:par>
                              <p:par>
                                <p:cTn id="221" presetID="1" presetClass="emph" presetSubtype="2" fill="hold" nodeType="withEffect">
                                  <p:stCondLst>
                                    <p:cond delay="0"/>
                                  </p:stCondLst>
                                  <p:childTnLst>
                                    <p:animClr clrSpc="rgb" dir="cw">
                                      <p:cBhvr>
                                        <p:cTn id="222" dur="1000" fill="hold"/>
                                        <p:tgtEl>
                                          <p:spTgt spid="77"/>
                                        </p:tgtEl>
                                        <p:attrNameLst>
                                          <p:attrName>fillcolor</p:attrName>
                                        </p:attrNameLst>
                                      </p:cBhvr>
                                      <p:to>
                                        <a:srgbClr val="C4652D"/>
                                      </p:to>
                                    </p:animClr>
                                    <p:set>
                                      <p:cBhvr>
                                        <p:cTn id="223" dur="1000" fill="hold"/>
                                        <p:tgtEl>
                                          <p:spTgt spid="77"/>
                                        </p:tgtEl>
                                        <p:attrNameLst>
                                          <p:attrName>fill.type</p:attrName>
                                        </p:attrNameLst>
                                      </p:cBhvr>
                                      <p:to>
                                        <p:strVal val="solid"/>
                                      </p:to>
                                    </p:set>
                                    <p:set>
                                      <p:cBhvr>
                                        <p:cTn id="224" dur="1000" fill="hold"/>
                                        <p:tgtEl>
                                          <p:spTgt spid="77"/>
                                        </p:tgtEl>
                                        <p:attrNameLst>
                                          <p:attrName>fill.on</p:attrName>
                                        </p:attrNameLst>
                                      </p:cBhvr>
                                      <p:to>
                                        <p:strVal val="true"/>
                                      </p:to>
                                    </p:set>
                                  </p:childTnLst>
                                </p:cTn>
                              </p:par>
                              <p:par>
                                <p:cTn id="225" presetID="1" presetClass="emph" presetSubtype="2" fill="hold" nodeType="withEffect">
                                  <p:stCondLst>
                                    <p:cond delay="0"/>
                                  </p:stCondLst>
                                  <p:childTnLst>
                                    <p:animClr clrSpc="rgb" dir="cw">
                                      <p:cBhvr>
                                        <p:cTn id="226" dur="1000" fill="hold"/>
                                        <p:tgtEl>
                                          <p:spTgt spid="91"/>
                                        </p:tgtEl>
                                        <p:attrNameLst>
                                          <p:attrName>fillcolor</p:attrName>
                                        </p:attrNameLst>
                                      </p:cBhvr>
                                      <p:to>
                                        <a:srgbClr val="A04DA3"/>
                                      </p:to>
                                    </p:animClr>
                                    <p:set>
                                      <p:cBhvr>
                                        <p:cTn id="227" dur="1000" fill="hold"/>
                                        <p:tgtEl>
                                          <p:spTgt spid="91"/>
                                        </p:tgtEl>
                                        <p:attrNameLst>
                                          <p:attrName>fill.type</p:attrName>
                                        </p:attrNameLst>
                                      </p:cBhvr>
                                      <p:to>
                                        <p:strVal val="solid"/>
                                      </p:to>
                                    </p:set>
                                    <p:set>
                                      <p:cBhvr>
                                        <p:cTn id="228" dur="1000" fill="hold"/>
                                        <p:tgtEl>
                                          <p:spTgt spid="91"/>
                                        </p:tgtEl>
                                        <p:attrNameLst>
                                          <p:attrName>fill.on</p:attrName>
                                        </p:attrNameLst>
                                      </p:cBhvr>
                                      <p:to>
                                        <p:strVal val="true"/>
                                      </p:to>
                                    </p:set>
                                  </p:childTnLst>
                                </p:cTn>
                              </p:par>
                              <p:par>
                                <p:cTn id="229" presetID="1" presetClass="emph" presetSubtype="2" fill="hold" nodeType="withEffect">
                                  <p:stCondLst>
                                    <p:cond delay="0"/>
                                  </p:stCondLst>
                                  <p:childTnLst>
                                    <p:animClr clrSpc="rgb" dir="cw">
                                      <p:cBhvr>
                                        <p:cTn id="230" dur="1000" fill="hold"/>
                                        <p:tgtEl>
                                          <p:spTgt spid="90"/>
                                        </p:tgtEl>
                                        <p:attrNameLst>
                                          <p:attrName>fillcolor</p:attrName>
                                        </p:attrNameLst>
                                      </p:cBhvr>
                                      <p:to>
                                        <a:srgbClr val="A04DA3"/>
                                      </p:to>
                                    </p:animClr>
                                    <p:set>
                                      <p:cBhvr>
                                        <p:cTn id="231" dur="1000" fill="hold"/>
                                        <p:tgtEl>
                                          <p:spTgt spid="90"/>
                                        </p:tgtEl>
                                        <p:attrNameLst>
                                          <p:attrName>fill.type</p:attrName>
                                        </p:attrNameLst>
                                      </p:cBhvr>
                                      <p:to>
                                        <p:strVal val="solid"/>
                                      </p:to>
                                    </p:set>
                                    <p:set>
                                      <p:cBhvr>
                                        <p:cTn id="232" dur="1000" fill="hold"/>
                                        <p:tgtEl>
                                          <p:spTgt spid="90"/>
                                        </p:tgtEl>
                                        <p:attrNameLst>
                                          <p:attrName>fill.on</p:attrName>
                                        </p:attrNameLst>
                                      </p:cBhvr>
                                      <p:to>
                                        <p:strVal val="true"/>
                                      </p:to>
                                    </p:set>
                                  </p:childTnLst>
                                </p:cTn>
                              </p:par>
                              <p:par>
                                <p:cTn id="233" presetID="1" presetClass="emph" presetSubtype="2" fill="hold" nodeType="withEffect">
                                  <p:stCondLst>
                                    <p:cond delay="0"/>
                                  </p:stCondLst>
                                  <p:childTnLst>
                                    <p:animClr clrSpc="rgb" dir="cw">
                                      <p:cBhvr>
                                        <p:cTn id="234" dur="1000" fill="hold"/>
                                        <p:tgtEl>
                                          <p:spTgt spid="92"/>
                                        </p:tgtEl>
                                        <p:attrNameLst>
                                          <p:attrName>fillcolor</p:attrName>
                                        </p:attrNameLst>
                                      </p:cBhvr>
                                      <p:to>
                                        <a:srgbClr val="C4652D"/>
                                      </p:to>
                                    </p:animClr>
                                    <p:set>
                                      <p:cBhvr>
                                        <p:cTn id="235" dur="1000" fill="hold"/>
                                        <p:tgtEl>
                                          <p:spTgt spid="92"/>
                                        </p:tgtEl>
                                        <p:attrNameLst>
                                          <p:attrName>fill.type</p:attrName>
                                        </p:attrNameLst>
                                      </p:cBhvr>
                                      <p:to>
                                        <p:strVal val="solid"/>
                                      </p:to>
                                    </p:set>
                                    <p:set>
                                      <p:cBhvr>
                                        <p:cTn id="236" dur="1000" fill="hold"/>
                                        <p:tgtEl>
                                          <p:spTgt spid="92"/>
                                        </p:tgtEl>
                                        <p:attrNameLst>
                                          <p:attrName>fill.on</p:attrName>
                                        </p:attrNameLst>
                                      </p:cBhvr>
                                      <p:to>
                                        <p:strVal val="true"/>
                                      </p:to>
                                    </p:set>
                                  </p:childTnLst>
                                </p:cTn>
                              </p:par>
                              <p:par>
                                <p:cTn id="237" presetID="1" presetClass="emph" presetSubtype="2" fill="hold" nodeType="withEffect">
                                  <p:stCondLst>
                                    <p:cond delay="0"/>
                                  </p:stCondLst>
                                  <p:childTnLst>
                                    <p:animClr clrSpc="rgb" dir="cw">
                                      <p:cBhvr>
                                        <p:cTn id="238" dur="1000" fill="hold"/>
                                        <p:tgtEl>
                                          <p:spTgt spid="106"/>
                                        </p:tgtEl>
                                        <p:attrNameLst>
                                          <p:attrName>fillcolor</p:attrName>
                                        </p:attrNameLst>
                                      </p:cBhvr>
                                      <p:to>
                                        <a:srgbClr val="A04DA3"/>
                                      </p:to>
                                    </p:animClr>
                                    <p:set>
                                      <p:cBhvr>
                                        <p:cTn id="239" dur="1000" fill="hold"/>
                                        <p:tgtEl>
                                          <p:spTgt spid="106"/>
                                        </p:tgtEl>
                                        <p:attrNameLst>
                                          <p:attrName>fill.type</p:attrName>
                                        </p:attrNameLst>
                                      </p:cBhvr>
                                      <p:to>
                                        <p:strVal val="solid"/>
                                      </p:to>
                                    </p:set>
                                    <p:set>
                                      <p:cBhvr>
                                        <p:cTn id="240" dur="1000" fill="hold"/>
                                        <p:tgtEl>
                                          <p:spTgt spid="106"/>
                                        </p:tgtEl>
                                        <p:attrNameLst>
                                          <p:attrName>fill.on</p:attrName>
                                        </p:attrNameLst>
                                      </p:cBhvr>
                                      <p:to>
                                        <p:strVal val="true"/>
                                      </p:to>
                                    </p:set>
                                  </p:childTnLst>
                                </p:cTn>
                              </p:par>
                              <p:par>
                                <p:cTn id="241" presetID="1" presetClass="emph" presetSubtype="2" fill="hold" nodeType="withEffect">
                                  <p:stCondLst>
                                    <p:cond delay="0"/>
                                  </p:stCondLst>
                                  <p:childTnLst>
                                    <p:animClr clrSpc="rgb" dir="cw">
                                      <p:cBhvr>
                                        <p:cTn id="242" dur="1000" fill="hold"/>
                                        <p:tgtEl>
                                          <p:spTgt spid="105"/>
                                        </p:tgtEl>
                                        <p:attrNameLst>
                                          <p:attrName>fillcolor</p:attrName>
                                        </p:attrNameLst>
                                      </p:cBhvr>
                                      <p:to>
                                        <a:srgbClr val="A04DA3"/>
                                      </p:to>
                                    </p:animClr>
                                    <p:set>
                                      <p:cBhvr>
                                        <p:cTn id="243" dur="1000" fill="hold"/>
                                        <p:tgtEl>
                                          <p:spTgt spid="105"/>
                                        </p:tgtEl>
                                        <p:attrNameLst>
                                          <p:attrName>fill.type</p:attrName>
                                        </p:attrNameLst>
                                      </p:cBhvr>
                                      <p:to>
                                        <p:strVal val="solid"/>
                                      </p:to>
                                    </p:set>
                                    <p:set>
                                      <p:cBhvr>
                                        <p:cTn id="244" dur="1000" fill="hold"/>
                                        <p:tgtEl>
                                          <p:spTgt spid="105"/>
                                        </p:tgtEl>
                                        <p:attrNameLst>
                                          <p:attrName>fill.on</p:attrName>
                                        </p:attrNameLst>
                                      </p:cBhvr>
                                      <p:to>
                                        <p:strVal val="true"/>
                                      </p:to>
                                    </p:set>
                                  </p:childTnLst>
                                </p:cTn>
                              </p:par>
                              <p:par>
                                <p:cTn id="245" presetID="1" presetClass="emph" presetSubtype="2" fill="hold" nodeType="withEffect">
                                  <p:stCondLst>
                                    <p:cond delay="0"/>
                                  </p:stCondLst>
                                  <p:childTnLst>
                                    <p:animClr clrSpc="rgb" dir="cw">
                                      <p:cBhvr>
                                        <p:cTn id="246" dur="1000" fill="hold"/>
                                        <p:tgtEl>
                                          <p:spTgt spid="107"/>
                                        </p:tgtEl>
                                        <p:attrNameLst>
                                          <p:attrName>fillcolor</p:attrName>
                                        </p:attrNameLst>
                                      </p:cBhvr>
                                      <p:to>
                                        <a:srgbClr val="A04DA3"/>
                                      </p:to>
                                    </p:animClr>
                                    <p:set>
                                      <p:cBhvr>
                                        <p:cTn id="247" dur="1000" fill="hold"/>
                                        <p:tgtEl>
                                          <p:spTgt spid="107"/>
                                        </p:tgtEl>
                                        <p:attrNameLst>
                                          <p:attrName>fill.type</p:attrName>
                                        </p:attrNameLst>
                                      </p:cBhvr>
                                      <p:to>
                                        <p:strVal val="solid"/>
                                      </p:to>
                                    </p:set>
                                    <p:set>
                                      <p:cBhvr>
                                        <p:cTn id="248" dur="1000" fill="hold"/>
                                        <p:tgtEl>
                                          <p:spTgt spid="10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071563"/>
            <a:ext cx="8229600" cy="858837"/>
          </a:xfrm>
        </p:spPr>
        <p:txBody>
          <a:bodyPr>
            <a:normAutofit/>
          </a:bodyPr>
          <a:lstStyle/>
          <a:p>
            <a:pPr eaLnBrk="1" hangingPunct="1"/>
            <a:r>
              <a:rPr lang="en-US" dirty="0" smtClean="0">
                <a:solidFill>
                  <a:schemeClr val="accent2">
                    <a:lumMod val="75000"/>
                  </a:schemeClr>
                </a:solidFill>
                <a:latin typeface="Calibri" charset="0"/>
                <a:ea typeface="MS PGothic" charset="0"/>
              </a:rPr>
              <a:t>Parallelization Scheme</a:t>
            </a:r>
            <a:endParaRPr lang="en-US" dirty="0">
              <a:solidFill>
                <a:schemeClr val="accent2">
                  <a:lumMod val="75000"/>
                </a:schemeClr>
              </a:solidFill>
              <a:latin typeface="Calibri" charset="0"/>
              <a:ea typeface="MS PGothic" charset="0"/>
            </a:endParaRPr>
          </a:p>
        </p:txBody>
      </p:sp>
      <p:sp>
        <p:nvSpPr>
          <p:cNvPr id="16" name="Slide Number Placeholder 15"/>
          <p:cNvSpPr>
            <a:spLocks noGrp="1"/>
          </p:cNvSpPr>
          <p:nvPr>
            <p:ph type="sldNum" sz="quarter" idx="12"/>
          </p:nvPr>
        </p:nvSpPr>
        <p:spPr/>
        <p:txBody>
          <a:bodyPr>
            <a:normAutofit/>
          </a:bodyPr>
          <a:lstStyle/>
          <a:p>
            <a:fld id="{89C7DFD6-7F6F-9F47-9D2F-CA1624647C8D}" type="slidenum">
              <a:rPr lang="en-US" smtClean="0"/>
              <a:pPr/>
              <a:t>31</a:t>
            </a:fld>
            <a:endParaRPr lang="en-US"/>
          </a:p>
        </p:txBody>
      </p:sp>
      <p:pic>
        <p:nvPicPr>
          <p:cNvPr id="1026" name="Picture 2" descr="Z:\Miscellaneous\REU\Summer2013\Pictures\tensors.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011898" y="2011679"/>
            <a:ext cx="5031740" cy="3773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1988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a:spLocks noGrp="1"/>
          </p:cNvSpPr>
          <p:nvPr>
            <p:ph type="title"/>
          </p:nvPr>
        </p:nvSpPr>
        <p:spPr>
          <a:xfrm>
            <a:off x="457200" y="1071563"/>
            <a:ext cx="8229600" cy="858837"/>
          </a:xfrm>
        </p:spPr>
        <p:txBody>
          <a:bodyPr>
            <a:normAutofit fontScale="90000"/>
          </a:bodyPr>
          <a:lstStyle/>
          <a:p>
            <a:pPr eaLnBrk="1" hangingPunct="1"/>
            <a:r>
              <a:rPr lang="en-US" sz="5400" dirty="0" smtClean="0">
                <a:solidFill>
                  <a:schemeClr val="accent2">
                    <a:lumMod val="75000"/>
                  </a:schemeClr>
                </a:solidFill>
                <a:latin typeface="Calibri" charset="0"/>
                <a:ea typeface="MS PGothic" charset="0"/>
              </a:rPr>
              <a:t>Data Flow</a:t>
            </a:r>
            <a:endParaRPr lang="en-US" sz="5400" dirty="0">
              <a:solidFill>
                <a:schemeClr val="accent2">
                  <a:lumMod val="75000"/>
                </a:schemeClr>
              </a:solidFill>
              <a:latin typeface="Calibri" charset="0"/>
              <a:ea typeface="MS PGothic" charset="0"/>
            </a:endParaRPr>
          </a:p>
        </p:txBody>
      </p:sp>
      <p:sp>
        <p:nvSpPr>
          <p:cNvPr id="3" name="Slide Number Placeholder 2"/>
          <p:cNvSpPr>
            <a:spLocks noGrp="1"/>
          </p:cNvSpPr>
          <p:nvPr>
            <p:ph type="sldNum" sz="quarter" idx="12"/>
          </p:nvPr>
        </p:nvSpPr>
        <p:spPr/>
        <p:txBody>
          <a:bodyPr>
            <a:normAutofit/>
          </a:bodyPr>
          <a:lstStyle/>
          <a:p>
            <a:fld id="{89C7DFD6-7F6F-9F47-9D2F-CA1624647C8D}" type="slidenum">
              <a:rPr lang="en-US" smtClean="0"/>
              <a:pPr/>
              <a:t>4</a:t>
            </a:fld>
            <a:endParaRPr lang="en-US"/>
          </a:p>
        </p:txBody>
      </p:sp>
      <p:pic>
        <p:nvPicPr>
          <p:cNvPr id="3075" name="Picture 3"/>
          <p:cNvPicPr>
            <a:picLocks noChangeAspect="1" noChangeArrowheads="1"/>
          </p:cNvPicPr>
          <p:nvPr/>
        </p:nvPicPr>
        <p:blipFill>
          <a:blip r:embed="rId2" cstate="email">
            <a:extLst>
              <a:ext uri="{28A0092B-C50C-407E-A947-70E740481C1C}">
                <a14:useLocalDpi xmlns:a14="http://schemas.microsoft.com/office/drawing/2010/main" val="0"/>
              </a:ext>
            </a:extLst>
          </a:blip>
          <a:stretch>
            <a:fillRect/>
          </a:stretch>
        </p:blipFill>
        <p:spPr bwMode="auto">
          <a:xfrm>
            <a:off x="501543" y="2160934"/>
            <a:ext cx="7810499" cy="38887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71563"/>
            <a:ext cx="8229600" cy="858837"/>
          </a:xfrm>
        </p:spPr>
        <p:txBody>
          <a:bodyPr>
            <a:normAutofit/>
          </a:bodyPr>
          <a:lstStyle/>
          <a:p>
            <a:pPr eaLnBrk="1" hangingPunct="1"/>
            <a:r>
              <a:rPr lang="en-US" dirty="0" smtClean="0">
                <a:solidFill>
                  <a:schemeClr val="accent2">
                    <a:lumMod val="75000"/>
                  </a:schemeClr>
                </a:solidFill>
                <a:latin typeface="Calibri" charset="0"/>
                <a:ea typeface="MS PGothic" charset="0"/>
              </a:rPr>
              <a:t>Acquire Data</a:t>
            </a:r>
            <a:endParaRPr lang="en-US" dirty="0">
              <a:solidFill>
                <a:schemeClr val="accent2">
                  <a:lumMod val="75000"/>
                </a:schemeClr>
              </a:solidFill>
              <a:latin typeface="Calibri" charset="0"/>
              <a:ea typeface="MS PGothic" charset="0"/>
            </a:endParaRPr>
          </a:p>
        </p:txBody>
      </p:sp>
      <p:sp>
        <p:nvSpPr>
          <p:cNvPr id="3" name="Slide Number Placeholder 2"/>
          <p:cNvSpPr>
            <a:spLocks noGrp="1"/>
          </p:cNvSpPr>
          <p:nvPr>
            <p:ph type="sldNum" sz="quarter" idx="12"/>
          </p:nvPr>
        </p:nvSpPr>
        <p:spPr/>
        <p:txBody>
          <a:bodyPr>
            <a:normAutofit/>
          </a:bodyPr>
          <a:lstStyle/>
          <a:p>
            <a:fld id="{89C7DFD6-7F6F-9F47-9D2F-CA1624647C8D}" type="slidenum">
              <a:rPr lang="en-US" smtClean="0"/>
              <a:pPr/>
              <a:t>5</a:t>
            </a:fld>
            <a:endParaRPr lang="en-US"/>
          </a:p>
        </p:txBody>
      </p:sp>
      <p:pic>
        <p:nvPicPr>
          <p:cNvPr id="5" name="Picture 4"/>
          <p:cNvPicPr>
            <a:picLocks noChangeAspect="1"/>
          </p:cNvPicPr>
          <p:nvPr/>
        </p:nvPicPr>
        <p:blipFill>
          <a:blip r:embed="rId2"/>
          <a:stretch>
            <a:fillRect/>
          </a:stretch>
        </p:blipFill>
        <p:spPr>
          <a:xfrm>
            <a:off x="2710358" y="5235559"/>
            <a:ext cx="2744477" cy="1026361"/>
          </a:xfrm>
          <a:prstGeom prst="rect">
            <a:avLst/>
          </a:prstGeom>
        </p:spPr>
      </p:pic>
      <p:pic>
        <p:nvPicPr>
          <p:cNvPr id="1026" name="Picture 2" descr="http://www.standup2cancer.org/_images/blog/twitter_logo.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32211" y="2195409"/>
            <a:ext cx="1382219" cy="11223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thebigsheep.co.uk/family-attractions/pictures/facebook_pic.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35056" y="4161427"/>
            <a:ext cx="2089150" cy="785918"/>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8"/>
          <p:cNvSpPr txBox="1">
            <a:spLocks/>
          </p:cNvSpPr>
          <p:nvPr/>
        </p:nvSpPr>
        <p:spPr>
          <a:xfrm>
            <a:off x="457200" y="1992313"/>
            <a:ext cx="8229600" cy="4525962"/>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sz="2000" dirty="0" smtClean="0">
                <a:latin typeface="Calibri" charset="0"/>
                <a:ea typeface="MS PGothic" charset="0"/>
              </a:rPr>
              <a:t>Modality:</a:t>
            </a:r>
          </a:p>
          <a:p>
            <a:pPr lvl="1"/>
            <a:r>
              <a:rPr lang="en-US" sz="1800" dirty="0" smtClean="0">
                <a:latin typeface="Calibri" charset="0"/>
                <a:ea typeface="MS PGothic" charset="0"/>
              </a:rPr>
              <a:t>Images</a:t>
            </a:r>
          </a:p>
          <a:p>
            <a:pPr lvl="1"/>
            <a:r>
              <a:rPr lang="en-US" sz="1800" dirty="0" smtClean="0">
                <a:latin typeface="Calibri" charset="0"/>
                <a:ea typeface="MS PGothic" charset="0"/>
              </a:rPr>
              <a:t>Text</a:t>
            </a:r>
          </a:p>
          <a:p>
            <a:pPr lvl="1"/>
            <a:r>
              <a:rPr lang="en-US" sz="1800" dirty="0" smtClean="0">
                <a:latin typeface="Calibri" charset="0"/>
                <a:ea typeface="MS PGothic" charset="0"/>
              </a:rPr>
              <a:t>Real valued</a:t>
            </a:r>
          </a:p>
          <a:p>
            <a:pPr lvl="1"/>
            <a:r>
              <a:rPr lang="en-US" sz="1800" dirty="0" smtClean="0">
                <a:latin typeface="Calibri" charset="0"/>
                <a:ea typeface="MS PGothic" charset="0"/>
              </a:rPr>
              <a:t>etc.</a:t>
            </a:r>
          </a:p>
        </p:txBody>
      </p:sp>
      <p:pic>
        <p:nvPicPr>
          <p:cNvPr id="2" name="Picture 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719164" y="3946963"/>
            <a:ext cx="2462893" cy="2462893"/>
          </a:xfrm>
          <a:prstGeom prst="roundRect">
            <a:avLst>
              <a:gd name="adj" fmla="val 8594"/>
            </a:avLst>
          </a:prstGeom>
          <a:solidFill>
            <a:srgbClr val="FFFFFF">
              <a:shade val="85000"/>
            </a:srgbClr>
          </a:solidFill>
          <a:ln>
            <a:noFill/>
          </a:ln>
          <a:effectLst/>
        </p:spPr>
      </p:pic>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flipH="1">
            <a:off x="615848" y="4161427"/>
            <a:ext cx="1680395" cy="2100493"/>
          </a:xfrm>
          <a:prstGeom prst="rect">
            <a:avLst/>
          </a:prstGeom>
        </p:spPr>
      </p:pic>
    </p:spTree>
    <p:extLst>
      <p:ext uri="{BB962C8B-B14F-4D97-AF65-F5344CB8AC3E}">
        <p14:creationId xmlns:p14="http://schemas.microsoft.com/office/powerpoint/2010/main" val="15961527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5"/>
          <p:cNvSpPr>
            <a:spLocks noGrp="1"/>
          </p:cNvSpPr>
          <p:nvPr>
            <p:ph type="title"/>
          </p:nvPr>
        </p:nvSpPr>
        <p:spPr>
          <a:xfrm>
            <a:off x="457200" y="1071563"/>
            <a:ext cx="8229600" cy="858837"/>
          </a:xfrm>
        </p:spPr>
        <p:txBody>
          <a:bodyPr>
            <a:normAutofit/>
          </a:bodyPr>
          <a:lstStyle/>
          <a:p>
            <a:pPr eaLnBrk="1" hangingPunct="1"/>
            <a:r>
              <a:rPr lang="en-US" dirty="0" smtClean="0">
                <a:solidFill>
                  <a:schemeClr val="accent2">
                    <a:lumMod val="75000"/>
                  </a:schemeClr>
                </a:solidFill>
                <a:latin typeface="Calibri" charset="0"/>
                <a:ea typeface="MS PGothic" charset="0"/>
              </a:rPr>
              <a:t>Mathematical </a:t>
            </a:r>
            <a:r>
              <a:rPr lang="en-US" dirty="0">
                <a:solidFill>
                  <a:schemeClr val="accent2">
                    <a:lumMod val="75000"/>
                  </a:schemeClr>
                </a:solidFill>
                <a:latin typeface="Calibri" charset="0"/>
                <a:ea typeface="MS PGothic" charset="0"/>
              </a:rPr>
              <a:t>Representation</a:t>
            </a:r>
          </a:p>
        </p:txBody>
      </p:sp>
      <p:sp>
        <p:nvSpPr>
          <p:cNvPr id="11" name="Content Placeholder 6"/>
          <p:cNvSpPr>
            <a:spLocks noGrp="1"/>
          </p:cNvSpPr>
          <p:nvPr>
            <p:ph idx="1"/>
          </p:nvPr>
        </p:nvSpPr>
        <p:spPr>
          <a:xfrm>
            <a:off x="1562100" y="1917700"/>
            <a:ext cx="6007100" cy="4030432"/>
          </a:xfrm>
        </p:spPr>
        <p:txBody>
          <a:bodyPr/>
          <a:lstStyle/>
          <a:p>
            <a:pPr marL="0" indent="0" algn="ctr" eaLnBrk="1" hangingPunct="1">
              <a:spcBef>
                <a:spcPts val="0"/>
              </a:spcBef>
              <a:buNone/>
              <a:defRPr/>
            </a:pPr>
            <a:r>
              <a:rPr lang="en-US" sz="2000" b="1" dirty="0" smtClean="0">
                <a:ea typeface="ＭＳ Ｐゴシック" charset="0"/>
                <a:cs typeface="ＭＳ Ｐゴシック" charset="0"/>
              </a:rPr>
              <a:t>Similarity Matrix</a:t>
            </a:r>
            <a:r>
              <a:rPr lang="en-US" sz="2000" dirty="0" smtClean="0">
                <a:ea typeface="ＭＳ Ｐゴシック" charset="0"/>
                <a:cs typeface="ＭＳ Ｐゴシック" charset="0"/>
              </a:rPr>
              <a:t>    (data modality independent)</a:t>
            </a:r>
          </a:p>
          <a:p>
            <a:pPr marL="0" indent="0" algn="ctr" eaLnBrk="1" hangingPunct="1">
              <a:spcBef>
                <a:spcPts val="0"/>
              </a:spcBef>
              <a:buNone/>
              <a:defRPr/>
            </a:pPr>
            <a:endParaRPr lang="en-US" sz="1700" dirty="0" smtClean="0">
              <a:ea typeface="ＭＳ Ｐゴシック" charset="0"/>
              <a:cs typeface="ＭＳ Ｐゴシック" charset="0"/>
            </a:endParaRPr>
          </a:p>
        </p:txBody>
      </p:sp>
      <p:sp>
        <p:nvSpPr>
          <p:cNvPr id="3" name="Slide Number Placeholder 2"/>
          <p:cNvSpPr>
            <a:spLocks noGrp="1"/>
          </p:cNvSpPr>
          <p:nvPr>
            <p:ph type="sldNum" sz="quarter" idx="12"/>
          </p:nvPr>
        </p:nvSpPr>
        <p:spPr/>
        <p:txBody>
          <a:bodyPr>
            <a:normAutofit/>
          </a:bodyPr>
          <a:lstStyle/>
          <a:p>
            <a:fld id="{89C7DFD6-7F6F-9F47-9D2F-CA1624647C8D}" type="slidenum">
              <a:rPr lang="en-US" smtClean="0"/>
              <a:pPr/>
              <a:t>6</a:t>
            </a:fld>
            <a:endParaRPr lang="en-US"/>
          </a:p>
        </p:txBody>
      </p:sp>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2999403132"/>
                  </p:ext>
                </p:extLst>
              </p:nvPr>
            </p:nvGraphicFramePr>
            <p:xfrm>
              <a:off x="1590001" y="2409825"/>
              <a:ext cx="5992400" cy="2834640"/>
            </p:xfrm>
            <a:graphic>
              <a:graphicData uri="http://schemas.openxmlformats.org/drawingml/2006/table">
                <a:tbl>
                  <a:tblPr firstRow="1" bandRow="1">
                    <a:tableStyleId>{5C22544A-7EE6-4342-B048-85BDC9FD1C3A}</a:tableStyleId>
                  </a:tblPr>
                  <a:tblGrid>
                    <a:gridCol w="1498100"/>
                    <a:gridCol w="1498100"/>
                    <a:gridCol w="1498100"/>
                    <a:gridCol w="1498100"/>
                  </a:tblGrid>
                  <a:tr h="708660">
                    <a:tc>
                      <a:txBody>
                        <a:bodyPr/>
                        <a:lstStyle/>
                        <a:p>
                          <a:pPr algn="ctr"/>
                          <a14:m>
                            <m:oMathPara xmlns:m="http://schemas.openxmlformats.org/officeDocument/2006/math">
                              <m:oMathParaPr>
                                <m:jc m:val="centerGroup"/>
                              </m:oMathParaPr>
                              <m:oMath xmlns:m="http://schemas.openxmlformats.org/officeDocument/2006/math">
                                <m:sSub>
                                  <m:sSubPr>
                                    <m:ctrlPr>
                                      <a:rPr lang="en-US" b="1" i="1" smtClean="0">
                                        <a:solidFill>
                                          <a:schemeClr val="tx1"/>
                                        </a:solidFill>
                                        <a:latin typeface="Cambria Math"/>
                                      </a:rPr>
                                    </m:ctrlPr>
                                  </m:sSubPr>
                                  <m:e>
                                    <m:r>
                                      <a:rPr lang="en-US" b="1" i="1" smtClean="0">
                                        <a:solidFill>
                                          <a:schemeClr val="tx1"/>
                                        </a:solidFill>
                                        <a:latin typeface="Cambria Math"/>
                                      </a:rPr>
                                      <m:t>𝒔</m:t>
                                    </m:r>
                                  </m:e>
                                  <m:sub>
                                    <m:r>
                                      <a:rPr lang="en-US" b="1" i="1" smtClean="0">
                                        <a:solidFill>
                                          <a:schemeClr val="tx1"/>
                                        </a:solidFill>
                                        <a:latin typeface="Cambria Math"/>
                                      </a:rPr>
                                      <m:t>𝟎𝟎</m:t>
                                    </m:r>
                                  </m:sub>
                                </m:sSub>
                              </m:oMath>
                            </m:oMathPara>
                          </a14:m>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b="1" i="1" smtClean="0">
                                        <a:solidFill>
                                          <a:schemeClr val="tx1"/>
                                        </a:solidFill>
                                        <a:latin typeface="Cambria Math"/>
                                      </a:rPr>
                                    </m:ctrlPr>
                                  </m:sSubPr>
                                  <m:e>
                                    <m:r>
                                      <a:rPr lang="en-US" b="1" i="1" smtClean="0">
                                        <a:solidFill>
                                          <a:schemeClr val="tx1"/>
                                        </a:solidFill>
                                        <a:latin typeface="Cambria Math"/>
                                      </a:rPr>
                                      <m:t>𝒔</m:t>
                                    </m:r>
                                  </m:e>
                                  <m:sub>
                                    <m:r>
                                      <a:rPr lang="en-US" b="1" i="1" smtClean="0">
                                        <a:solidFill>
                                          <a:schemeClr val="tx1"/>
                                        </a:solidFill>
                                        <a:latin typeface="Cambria Math"/>
                                      </a:rPr>
                                      <m:t>𝟎𝟏</m:t>
                                    </m:r>
                                  </m:sub>
                                </m:sSub>
                              </m:oMath>
                            </m:oMathPara>
                          </a14:m>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chemeClr val="tx1"/>
                              </a:solidFill>
                            </a:rPr>
                            <a:t>…</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b="1" i="1" smtClean="0">
                                        <a:solidFill>
                                          <a:schemeClr val="tx1"/>
                                        </a:solidFill>
                                        <a:latin typeface="Cambria Math"/>
                                      </a:rPr>
                                    </m:ctrlPr>
                                  </m:sSubPr>
                                  <m:e>
                                    <m:r>
                                      <a:rPr lang="en-US" b="1" i="1" smtClean="0">
                                        <a:solidFill>
                                          <a:schemeClr val="tx1"/>
                                        </a:solidFill>
                                        <a:latin typeface="Cambria Math"/>
                                      </a:rPr>
                                      <m:t>𝒔</m:t>
                                    </m:r>
                                  </m:e>
                                  <m:sub>
                                    <m:r>
                                      <a:rPr lang="en-US" b="1" i="1" smtClean="0">
                                        <a:solidFill>
                                          <a:schemeClr val="tx1"/>
                                        </a:solidFill>
                                        <a:latin typeface="Cambria Math"/>
                                      </a:rPr>
                                      <m:t>𝟎</m:t>
                                    </m:r>
                                    <m:r>
                                      <a:rPr lang="en-US" b="1" i="1" smtClean="0">
                                        <a:solidFill>
                                          <a:schemeClr val="tx1"/>
                                        </a:solidFill>
                                        <a:latin typeface="Cambria Math"/>
                                      </a:rPr>
                                      <m:t>𝑵</m:t>
                                    </m:r>
                                  </m:sub>
                                </m:sSub>
                              </m:oMath>
                            </m:oMathPara>
                          </a14:m>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08660">
                    <a:tc>
                      <a:txBody>
                        <a:bodyPr/>
                        <a:lstStyle/>
                        <a:p>
                          <a:pPr algn="ctr"/>
                          <a14:m>
                            <m:oMathPara xmlns:m="http://schemas.openxmlformats.org/officeDocument/2006/math">
                              <m:oMathParaPr>
                                <m:jc m:val="centerGroup"/>
                              </m:oMathParaPr>
                              <m:oMath xmlns:m="http://schemas.openxmlformats.org/officeDocument/2006/math">
                                <m:sSub>
                                  <m:sSubPr>
                                    <m:ctrlPr>
                                      <a:rPr lang="en-US" b="1" i="1" smtClean="0">
                                        <a:solidFill>
                                          <a:schemeClr val="tx1"/>
                                        </a:solidFill>
                                        <a:latin typeface="Cambria Math"/>
                                      </a:rPr>
                                    </m:ctrlPr>
                                  </m:sSubPr>
                                  <m:e>
                                    <m:r>
                                      <a:rPr lang="en-US" b="1" i="1" smtClean="0">
                                        <a:solidFill>
                                          <a:schemeClr val="tx1"/>
                                        </a:solidFill>
                                        <a:latin typeface="Cambria Math"/>
                                      </a:rPr>
                                      <m:t>𝒔</m:t>
                                    </m:r>
                                  </m:e>
                                  <m:sub>
                                    <m:r>
                                      <a:rPr lang="en-US" b="1" i="1" smtClean="0">
                                        <a:solidFill>
                                          <a:schemeClr val="tx1"/>
                                        </a:solidFill>
                                        <a:latin typeface="Cambria Math"/>
                                      </a:rPr>
                                      <m:t>𝟏𝟎</m:t>
                                    </m:r>
                                  </m:sub>
                                </m:sSub>
                              </m:oMath>
                            </m:oMathPara>
                          </a14:m>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b="1" i="1" smtClean="0">
                                        <a:solidFill>
                                          <a:schemeClr val="tx1"/>
                                        </a:solidFill>
                                        <a:latin typeface="Cambria Math"/>
                                      </a:rPr>
                                    </m:ctrlPr>
                                  </m:sSubPr>
                                  <m:e>
                                    <m:r>
                                      <a:rPr lang="en-US" b="1" i="1" smtClean="0">
                                        <a:solidFill>
                                          <a:schemeClr val="tx1"/>
                                        </a:solidFill>
                                        <a:latin typeface="Cambria Math"/>
                                      </a:rPr>
                                      <m:t>𝒔</m:t>
                                    </m:r>
                                  </m:e>
                                  <m:sub>
                                    <m:r>
                                      <a:rPr lang="en-US" b="1" i="0" smtClean="0">
                                        <a:solidFill>
                                          <a:schemeClr val="tx1"/>
                                        </a:solidFill>
                                        <a:latin typeface="Cambria Math"/>
                                      </a:rPr>
                                      <m:t>𝟏𝟏</m:t>
                                    </m:r>
                                  </m:sub>
                                </m:sSub>
                              </m:oMath>
                            </m:oMathPara>
                          </a14:m>
                          <a:endParaRPr lang="en-US" i="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chemeClr val="tx1"/>
                              </a:solidFill>
                            </a:rPr>
                            <a:t>…</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b="1" i="1" smtClean="0">
                                        <a:solidFill>
                                          <a:schemeClr val="tx1"/>
                                        </a:solidFill>
                                        <a:latin typeface="Cambria Math"/>
                                      </a:rPr>
                                    </m:ctrlPr>
                                  </m:sSubPr>
                                  <m:e>
                                    <m:r>
                                      <a:rPr lang="en-US" b="1" i="1" smtClean="0">
                                        <a:solidFill>
                                          <a:schemeClr val="tx1"/>
                                        </a:solidFill>
                                        <a:latin typeface="Cambria Math"/>
                                      </a:rPr>
                                      <m:t>𝒔</m:t>
                                    </m:r>
                                  </m:e>
                                  <m:sub>
                                    <m:r>
                                      <a:rPr lang="en-US" b="1" i="1" smtClean="0">
                                        <a:solidFill>
                                          <a:schemeClr val="tx1"/>
                                        </a:solidFill>
                                        <a:latin typeface="Cambria Math"/>
                                      </a:rPr>
                                      <m:t>𝟏</m:t>
                                    </m:r>
                                    <m:r>
                                      <a:rPr lang="en-US" b="1" i="1" smtClean="0">
                                        <a:solidFill>
                                          <a:schemeClr val="tx1"/>
                                        </a:solidFill>
                                        <a:latin typeface="Cambria Math"/>
                                      </a:rPr>
                                      <m:t>𝑵</m:t>
                                    </m:r>
                                  </m:sub>
                                </m:sSub>
                              </m:oMath>
                            </m:oMathPara>
                          </a14:m>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08660">
                    <a:tc>
                      <a:txBody>
                        <a:bodyPr/>
                        <a:lstStyle/>
                        <a:p>
                          <a:pPr algn="ctr"/>
                          <a:r>
                            <a:rPr lang="en-US" dirty="0" smtClean="0">
                              <a:solidFill>
                                <a:schemeClr val="tx1"/>
                              </a:solidFill>
                            </a:rPr>
                            <a:t>…</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chemeClr val="tx1"/>
                              </a:solidFill>
                            </a:rPr>
                            <a:t>…</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chemeClr val="tx1"/>
                              </a:solidFill>
                            </a:rPr>
                            <a:t>..</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chemeClr val="tx1"/>
                              </a:solidFill>
                            </a:rPr>
                            <a:t>…</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08660">
                    <a:tc>
                      <a:txBody>
                        <a:bodyPr/>
                        <a:lstStyle/>
                        <a:p>
                          <a:pPr algn="ctr"/>
                          <a14:m>
                            <m:oMathPara xmlns:m="http://schemas.openxmlformats.org/officeDocument/2006/math">
                              <m:oMathParaPr>
                                <m:jc m:val="centerGroup"/>
                              </m:oMathParaPr>
                              <m:oMath xmlns:m="http://schemas.openxmlformats.org/officeDocument/2006/math">
                                <m:sSub>
                                  <m:sSubPr>
                                    <m:ctrlPr>
                                      <a:rPr lang="en-US" b="1" i="1" smtClean="0">
                                        <a:solidFill>
                                          <a:schemeClr val="tx1"/>
                                        </a:solidFill>
                                        <a:latin typeface="Cambria Math"/>
                                      </a:rPr>
                                    </m:ctrlPr>
                                  </m:sSubPr>
                                  <m:e>
                                    <m:r>
                                      <a:rPr lang="en-US" b="1" i="1" smtClean="0">
                                        <a:solidFill>
                                          <a:schemeClr val="tx1"/>
                                        </a:solidFill>
                                        <a:latin typeface="Cambria Math"/>
                                      </a:rPr>
                                      <m:t>𝒔</m:t>
                                    </m:r>
                                  </m:e>
                                  <m:sub>
                                    <m:r>
                                      <a:rPr lang="en-US" b="1" i="1" smtClean="0">
                                        <a:solidFill>
                                          <a:schemeClr val="tx1"/>
                                        </a:solidFill>
                                        <a:latin typeface="Cambria Math"/>
                                      </a:rPr>
                                      <m:t>𝑵</m:t>
                                    </m:r>
                                    <m:r>
                                      <a:rPr lang="en-US" b="1" i="1" smtClean="0">
                                        <a:solidFill>
                                          <a:schemeClr val="tx1"/>
                                        </a:solidFill>
                                        <a:latin typeface="Cambria Math"/>
                                      </a:rPr>
                                      <m:t>𝟎</m:t>
                                    </m:r>
                                  </m:sub>
                                </m:sSub>
                              </m:oMath>
                            </m:oMathPara>
                          </a14:m>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b="1" i="1" smtClean="0">
                                        <a:solidFill>
                                          <a:schemeClr val="tx1"/>
                                        </a:solidFill>
                                        <a:latin typeface="Cambria Math"/>
                                      </a:rPr>
                                    </m:ctrlPr>
                                  </m:sSubPr>
                                  <m:e>
                                    <m:r>
                                      <a:rPr lang="en-US" b="1" i="1" smtClean="0">
                                        <a:solidFill>
                                          <a:schemeClr val="tx1"/>
                                        </a:solidFill>
                                        <a:latin typeface="Cambria Math"/>
                                      </a:rPr>
                                      <m:t>𝒔</m:t>
                                    </m:r>
                                  </m:e>
                                  <m:sub>
                                    <m:r>
                                      <a:rPr lang="en-US" b="1" i="1" smtClean="0">
                                        <a:solidFill>
                                          <a:schemeClr val="tx1"/>
                                        </a:solidFill>
                                        <a:latin typeface="Cambria Math"/>
                                      </a:rPr>
                                      <m:t>𝑵</m:t>
                                    </m:r>
                                    <m:r>
                                      <a:rPr lang="en-US" b="1" i="1" smtClean="0">
                                        <a:solidFill>
                                          <a:schemeClr val="tx1"/>
                                        </a:solidFill>
                                        <a:latin typeface="Cambria Math"/>
                                      </a:rPr>
                                      <m:t>𝟏</m:t>
                                    </m:r>
                                  </m:sub>
                                </m:sSub>
                              </m:oMath>
                            </m:oMathPara>
                          </a14:m>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chemeClr val="tx1"/>
                              </a:solidFill>
                            </a:rPr>
                            <a:t>…</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b="1" i="1" smtClean="0">
                                        <a:solidFill>
                                          <a:schemeClr val="tx1"/>
                                        </a:solidFill>
                                        <a:latin typeface="Cambria Math"/>
                                      </a:rPr>
                                    </m:ctrlPr>
                                  </m:sSubPr>
                                  <m:e>
                                    <m:r>
                                      <a:rPr lang="en-US" b="1" i="1" smtClean="0">
                                        <a:solidFill>
                                          <a:schemeClr val="tx1"/>
                                        </a:solidFill>
                                        <a:latin typeface="Cambria Math"/>
                                      </a:rPr>
                                      <m:t>𝒔</m:t>
                                    </m:r>
                                  </m:e>
                                  <m:sub>
                                    <m:r>
                                      <a:rPr lang="en-US" b="1" i="1" smtClean="0">
                                        <a:solidFill>
                                          <a:schemeClr val="tx1"/>
                                        </a:solidFill>
                                        <a:latin typeface="Cambria Math"/>
                                      </a:rPr>
                                      <m:t>𝑵𝑵</m:t>
                                    </m:r>
                                  </m:sub>
                                </m:sSub>
                              </m:oMath>
                            </m:oMathPara>
                          </a14:m>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2999403132"/>
                  </p:ext>
                </p:extLst>
              </p:nvPr>
            </p:nvGraphicFramePr>
            <p:xfrm>
              <a:off x="1590001" y="2409825"/>
              <a:ext cx="5992400" cy="2834640"/>
            </p:xfrm>
            <a:graphic>
              <a:graphicData uri="http://schemas.openxmlformats.org/drawingml/2006/table">
                <a:tbl>
                  <a:tblPr firstRow="1" bandRow="1">
                    <a:tableStyleId>{5C22544A-7EE6-4342-B048-85BDC9FD1C3A}</a:tableStyleId>
                  </a:tblPr>
                  <a:tblGrid>
                    <a:gridCol w="1498100"/>
                    <a:gridCol w="1498100"/>
                    <a:gridCol w="1498100"/>
                    <a:gridCol w="1498100"/>
                  </a:tblGrid>
                  <a:tr h="70866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3"/>
                          <a:stretch>
                            <a:fillRect l="-407" r="-299593" b="-30172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3"/>
                          <a:stretch>
                            <a:fillRect l="-100407" r="-199593" b="-301724"/>
                          </a:stretch>
                        </a:blipFill>
                      </a:tcPr>
                    </a:tc>
                    <a:tc>
                      <a:txBody>
                        <a:bodyPr/>
                        <a:lstStyle/>
                        <a:p>
                          <a:pPr algn="ctr"/>
                          <a:r>
                            <a:rPr lang="en-US" dirty="0" smtClean="0">
                              <a:solidFill>
                                <a:schemeClr val="tx1"/>
                              </a:solidFill>
                            </a:rPr>
                            <a:t>…</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3"/>
                          <a:stretch>
                            <a:fillRect l="-300000" b="-301724"/>
                          </a:stretch>
                        </a:blipFill>
                      </a:tcPr>
                    </a:tc>
                  </a:tr>
                  <a:tr h="70866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3"/>
                          <a:stretch>
                            <a:fillRect l="-407" t="-99145" r="-299593" b="-199145"/>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3"/>
                          <a:stretch>
                            <a:fillRect l="-100407" t="-99145" r="-199593" b="-199145"/>
                          </a:stretch>
                        </a:blipFill>
                      </a:tcPr>
                    </a:tc>
                    <a:tc>
                      <a:txBody>
                        <a:bodyPr/>
                        <a:lstStyle/>
                        <a:p>
                          <a:pPr algn="ctr"/>
                          <a:r>
                            <a:rPr lang="en-US" dirty="0" smtClean="0">
                              <a:solidFill>
                                <a:schemeClr val="tx1"/>
                              </a:solidFill>
                            </a:rPr>
                            <a:t>…</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3"/>
                          <a:stretch>
                            <a:fillRect l="-300000" t="-99145" b="-199145"/>
                          </a:stretch>
                        </a:blipFill>
                      </a:tcPr>
                    </a:tc>
                  </a:tr>
                  <a:tr h="708660">
                    <a:tc>
                      <a:txBody>
                        <a:bodyPr/>
                        <a:lstStyle/>
                        <a:p>
                          <a:pPr algn="ctr"/>
                          <a:r>
                            <a:rPr lang="en-US" dirty="0" smtClean="0">
                              <a:solidFill>
                                <a:schemeClr val="tx1"/>
                              </a:solidFill>
                            </a:rPr>
                            <a:t>…</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chemeClr val="tx1"/>
                              </a:solidFill>
                            </a:rPr>
                            <a:t>…</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chemeClr val="tx1"/>
                              </a:solidFill>
                            </a:rPr>
                            <a:t>..</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chemeClr val="tx1"/>
                              </a:solidFill>
                            </a:rPr>
                            <a:t>…</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0866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3"/>
                          <a:stretch>
                            <a:fillRect l="-407" t="-300862" r="-299593" b="-86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3"/>
                          <a:stretch>
                            <a:fillRect l="-100407" t="-300862" r="-199593" b="-862"/>
                          </a:stretch>
                        </a:blipFill>
                      </a:tcPr>
                    </a:tc>
                    <a:tc>
                      <a:txBody>
                        <a:bodyPr/>
                        <a:lstStyle/>
                        <a:p>
                          <a:pPr algn="ctr"/>
                          <a:r>
                            <a:rPr lang="en-US" dirty="0" smtClean="0">
                              <a:solidFill>
                                <a:schemeClr val="tx1"/>
                              </a:solidFill>
                            </a:rPr>
                            <a:t>…</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3"/>
                          <a:stretch>
                            <a:fillRect l="-300000" t="-300862" b="-862"/>
                          </a:stretch>
                        </a:blipFill>
                      </a:tcPr>
                    </a:tc>
                  </a:tr>
                </a:tbl>
              </a:graphicData>
            </a:graphic>
          </p:graphicFrame>
        </mc:Fallback>
      </mc:AlternateContent>
      <mc:AlternateContent xmlns:mc="http://schemas.openxmlformats.org/markup-compatibility/2006" xmlns:a14="http://schemas.microsoft.com/office/drawing/2010/main">
        <mc:Choice Requires="a14">
          <p:sp>
            <p:nvSpPr>
              <p:cNvPr id="2" name="TextBox 1"/>
              <p:cNvSpPr txBox="1"/>
              <p:nvPr/>
            </p:nvSpPr>
            <p:spPr>
              <a:xfrm>
                <a:off x="1871221" y="5359440"/>
                <a:ext cx="5470215" cy="1252907"/>
              </a:xfrm>
              <a:prstGeom prst="rect">
                <a:avLst/>
              </a:prstGeom>
              <a:noFill/>
            </p:spPr>
            <p:txBody>
              <a:bodyPr wrap="none" rtlCol="0">
                <a:spAutoFit/>
              </a:bodyPr>
              <a:lstStyle/>
              <a:p>
                <a:pPr algn="ctr"/>
                <a14:m>
                  <m:oMath xmlns:m="http://schemas.openxmlformats.org/officeDocument/2006/math">
                    <m:sSub>
                      <m:sSubPr>
                        <m:ctrlPr>
                          <a:rPr lang="en-US" b="1" i="1" smtClean="0">
                            <a:latin typeface="Cambria Math"/>
                          </a:rPr>
                        </m:ctrlPr>
                      </m:sSubPr>
                      <m:e>
                        <m:r>
                          <a:rPr lang="en-US" b="1" i="1">
                            <a:latin typeface="Cambria Math"/>
                          </a:rPr>
                          <m:t>𝒔</m:t>
                        </m:r>
                      </m:e>
                      <m:sub>
                        <m:r>
                          <a:rPr lang="en-US" b="1" i="1" smtClean="0">
                            <a:latin typeface="Cambria Math"/>
                          </a:rPr>
                          <m:t>𝒊𝒋</m:t>
                        </m:r>
                      </m:sub>
                    </m:sSub>
                  </m:oMath>
                </a14:m>
                <a:r>
                  <a:rPr lang="en-US" dirty="0" smtClean="0"/>
                  <a:t> is the negative similarity value from data point </a:t>
                </a:r>
                <a14:m>
                  <m:oMath xmlns:m="http://schemas.openxmlformats.org/officeDocument/2006/math">
                    <m:r>
                      <a:rPr lang="en-US" b="1" i="1" smtClean="0">
                        <a:latin typeface="Cambria Math"/>
                      </a:rPr>
                      <m:t>𝒊</m:t>
                    </m:r>
                  </m:oMath>
                </a14:m>
                <a:r>
                  <a:rPr lang="en-US" dirty="0" smtClean="0"/>
                  <a:t> to</a:t>
                </a:r>
              </a:p>
              <a:p>
                <a:pPr algn="ctr"/>
                <a:r>
                  <a:rPr lang="en-US" dirty="0" smtClean="0"/>
                  <a:t>data point</a:t>
                </a:r>
                <a:r>
                  <a:rPr lang="en-US" b="1" dirty="0"/>
                  <a:t> </a:t>
                </a:r>
                <a14:m>
                  <m:oMath xmlns:m="http://schemas.openxmlformats.org/officeDocument/2006/math">
                    <m:r>
                      <a:rPr lang="en-US" b="1" i="1" smtClean="0">
                        <a:latin typeface="Cambria Math"/>
                      </a:rPr>
                      <m:t>𝒋</m:t>
                    </m:r>
                    <m:r>
                      <a:rPr lang="en-US" b="1" i="1" smtClean="0">
                        <a:latin typeface="Cambria Math"/>
                      </a:rPr>
                      <m:t> </m:t>
                    </m:r>
                  </m:oMath>
                </a14:m>
                <a:r>
                  <a:rPr lang="en-US" dirty="0" smtClean="0"/>
                  <a:t>evaluated using any distance metric.</a:t>
                </a:r>
              </a:p>
              <a:p>
                <a:pPr algn="ctr"/>
                <a:endParaRPr lang="en-US" dirty="0"/>
              </a:p>
              <a:p>
                <a:pPr algn="ctr"/>
                <a14:m>
                  <m:oMath xmlns:m="http://schemas.openxmlformats.org/officeDocument/2006/math">
                    <m:sSub>
                      <m:sSubPr>
                        <m:ctrlPr>
                          <a:rPr lang="en-US" b="1" i="1">
                            <a:latin typeface="Cambria Math"/>
                          </a:rPr>
                        </m:ctrlPr>
                      </m:sSubPr>
                      <m:e>
                        <m:r>
                          <a:rPr lang="en-US" b="1" i="1">
                            <a:latin typeface="Cambria Math"/>
                          </a:rPr>
                          <m:t>𝒔</m:t>
                        </m:r>
                      </m:e>
                      <m:sub>
                        <m:r>
                          <a:rPr lang="en-US" b="1" i="1" smtClean="0">
                            <a:latin typeface="Cambria Math"/>
                          </a:rPr>
                          <m:t>𝒋</m:t>
                        </m:r>
                        <m:r>
                          <a:rPr lang="en-US" b="1" i="1">
                            <a:latin typeface="Cambria Math"/>
                          </a:rPr>
                          <m:t>𝒋</m:t>
                        </m:r>
                      </m:sub>
                    </m:sSub>
                  </m:oMath>
                </a14:m>
                <a:r>
                  <a:rPr lang="en-US" dirty="0" smtClean="0"/>
                  <a:t> along the diagonal represents exemplar “preference”</a:t>
                </a:r>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1871221" y="5359440"/>
                <a:ext cx="5470215" cy="1252907"/>
              </a:xfrm>
              <a:prstGeom prst="rect">
                <a:avLst/>
              </a:prstGeom>
              <a:blipFill rotWithShape="1">
                <a:blip r:embed="rId4"/>
                <a:stretch>
                  <a:fillRect t="-1942" r="-669" b="-4854"/>
                </a:stretch>
              </a:blipFill>
            </p:spPr>
            <p:txBody>
              <a:bodyPr/>
              <a:lstStyle/>
              <a:p>
                <a:r>
                  <a:rPr lang="en-US">
                    <a:noFill/>
                  </a:rPr>
                  <a:t> </a:t>
                </a:r>
              </a:p>
            </p:txBody>
          </p:sp>
        </mc:Fallback>
      </mc:AlternateContent>
    </p:spTree>
    <p:extLst>
      <p:ext uri="{BB962C8B-B14F-4D97-AF65-F5344CB8AC3E}">
        <p14:creationId xmlns:p14="http://schemas.microsoft.com/office/powerpoint/2010/main" val="42803537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071563"/>
            <a:ext cx="8229600" cy="858837"/>
          </a:xfrm>
        </p:spPr>
        <p:txBody>
          <a:bodyPr>
            <a:normAutofit/>
          </a:bodyPr>
          <a:lstStyle/>
          <a:p>
            <a:r>
              <a:rPr lang="en-US" dirty="0" smtClean="0">
                <a:solidFill>
                  <a:schemeClr val="accent2">
                    <a:lumMod val="75000"/>
                  </a:schemeClr>
                </a:solidFill>
                <a:latin typeface="Calibri" charset="0"/>
                <a:ea typeface="MS PGothic" charset="0"/>
              </a:rPr>
              <a:t>Affinity Propagation</a:t>
            </a:r>
            <a:r>
              <a:rPr lang="en-US" sz="4800" dirty="0">
                <a:ea typeface="MS PGothic" charset="0"/>
              </a:rPr>
              <a:t> </a:t>
            </a:r>
            <a:r>
              <a:rPr lang="en-US" sz="2000" dirty="0">
                <a:ea typeface="MS PGothic" charset="0"/>
              </a:rPr>
              <a:t>(Frey and </a:t>
            </a:r>
            <a:r>
              <a:rPr lang="en-US" sz="2000" dirty="0" err="1">
                <a:ea typeface="MS PGothic" charset="0"/>
              </a:rPr>
              <a:t>Dueck</a:t>
            </a:r>
            <a:r>
              <a:rPr lang="en-US" sz="2000" dirty="0">
                <a:ea typeface="MS PGothic" charset="0"/>
              </a:rPr>
              <a:t>, 2007)</a:t>
            </a:r>
            <a:endParaRPr lang="en-US" sz="2000" dirty="0">
              <a:solidFill>
                <a:schemeClr val="accent2">
                  <a:lumMod val="75000"/>
                </a:schemeClr>
              </a:solidFill>
              <a:latin typeface="Calibri" charset="0"/>
              <a:ea typeface="MS PGothic" charset="0"/>
            </a:endParaRPr>
          </a:p>
        </p:txBody>
      </p:sp>
      <p:sp>
        <p:nvSpPr>
          <p:cNvPr id="10" name="Content Placeholder 6"/>
          <p:cNvSpPr>
            <a:spLocks noGrp="1"/>
          </p:cNvSpPr>
          <p:nvPr>
            <p:ph idx="1"/>
          </p:nvPr>
        </p:nvSpPr>
        <p:spPr>
          <a:xfrm>
            <a:off x="457200" y="2203450"/>
            <a:ext cx="8229600" cy="3922713"/>
          </a:xfrm>
        </p:spPr>
        <p:txBody>
          <a:bodyPr>
            <a:normAutofit/>
          </a:bodyPr>
          <a:lstStyle/>
          <a:p>
            <a:r>
              <a:rPr lang="en-US" dirty="0" smtClean="0">
                <a:latin typeface="Calibri" charset="0"/>
                <a:ea typeface="MS PGothic" charset="0"/>
              </a:rPr>
              <a:t>Input: Similarity Matrix ( N x N )</a:t>
            </a:r>
          </a:p>
          <a:p>
            <a:pPr eaLnBrk="1" hangingPunct="1"/>
            <a:r>
              <a:rPr lang="en-US" dirty="0" smtClean="0">
                <a:latin typeface="Calibri" charset="0"/>
                <a:ea typeface="MS PGothic" charset="0"/>
              </a:rPr>
              <a:t>Output: </a:t>
            </a:r>
            <a:r>
              <a:rPr lang="en-US" dirty="0">
                <a:latin typeface="Calibri" charset="0"/>
                <a:ea typeface="MS PGothic" charset="0"/>
              </a:rPr>
              <a:t>C</a:t>
            </a:r>
            <a:r>
              <a:rPr lang="en-US" dirty="0" smtClean="0">
                <a:latin typeface="Calibri" charset="0"/>
                <a:ea typeface="MS PGothic" charset="0"/>
              </a:rPr>
              <a:t>lusters of Data</a:t>
            </a:r>
          </a:p>
          <a:p>
            <a:pPr marL="0" indent="0" eaLnBrk="1" hangingPunct="1">
              <a:buNone/>
            </a:pPr>
            <a:endParaRPr lang="en-US" dirty="0" smtClean="0">
              <a:latin typeface="Calibri" charset="0"/>
              <a:ea typeface="MS PGothic" charset="0"/>
            </a:endParaRPr>
          </a:p>
        </p:txBody>
      </p:sp>
      <p:sp>
        <p:nvSpPr>
          <p:cNvPr id="3" name="Slide Number Placeholder 2"/>
          <p:cNvSpPr>
            <a:spLocks noGrp="1"/>
          </p:cNvSpPr>
          <p:nvPr>
            <p:ph type="sldNum" sz="quarter" idx="12"/>
          </p:nvPr>
        </p:nvSpPr>
        <p:spPr/>
        <p:txBody>
          <a:bodyPr>
            <a:normAutofit/>
          </a:bodyPr>
          <a:lstStyle/>
          <a:p>
            <a:fld id="{89C7DFD6-7F6F-9F47-9D2F-CA1624647C8D}" type="slidenum">
              <a:rPr lang="en-US" smtClean="0"/>
              <a:pPr/>
              <a:t>7</a:t>
            </a:fld>
            <a:endParaRPr lang="en-US"/>
          </a:p>
        </p:txBody>
      </p:sp>
      <p:sp>
        <p:nvSpPr>
          <p:cNvPr id="11" name="Oval 10"/>
          <p:cNvSpPr/>
          <p:nvPr/>
        </p:nvSpPr>
        <p:spPr>
          <a:xfrm>
            <a:off x="1810186" y="5051341"/>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2940671" y="3714618"/>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252718" y="4939172"/>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Curved Connector 26"/>
          <p:cNvCxnSpPr>
            <a:stCxn id="19" idx="6"/>
            <a:endCxn id="21" idx="0"/>
          </p:cNvCxnSpPr>
          <p:nvPr/>
        </p:nvCxnSpPr>
        <p:spPr>
          <a:xfrm>
            <a:off x="3855071" y="4171818"/>
            <a:ext cx="2854847" cy="767354"/>
          </a:xfrm>
          <a:prstGeom prst="curvedConnector2">
            <a:avLst/>
          </a:prstGeom>
          <a:ln w="28575">
            <a:solidFill>
              <a:srgbClr val="7030A0"/>
            </a:solidFill>
            <a:tailEnd type="arrow"/>
          </a:ln>
          <a:effectLst/>
        </p:spPr>
        <p:style>
          <a:lnRef idx="1">
            <a:schemeClr val="accent6"/>
          </a:lnRef>
          <a:fillRef idx="0">
            <a:schemeClr val="accent6"/>
          </a:fillRef>
          <a:effectRef idx="0">
            <a:schemeClr val="accent6"/>
          </a:effectRef>
          <a:fontRef idx="minor">
            <a:schemeClr val="tx1"/>
          </a:fontRef>
        </p:style>
      </p:cxnSp>
      <p:cxnSp>
        <p:nvCxnSpPr>
          <p:cNvPr id="29" name="Curved Connector 28"/>
          <p:cNvCxnSpPr>
            <a:stCxn id="21" idx="2"/>
            <a:endCxn id="19" idx="5"/>
          </p:cNvCxnSpPr>
          <p:nvPr/>
        </p:nvCxnSpPr>
        <p:spPr>
          <a:xfrm rot="10800000">
            <a:off x="3721160" y="4495108"/>
            <a:ext cx="2531558" cy="901265"/>
          </a:xfrm>
          <a:prstGeom prst="curvedConnector2">
            <a:avLst/>
          </a:prstGeom>
          <a:ln w="28575">
            <a:solidFill>
              <a:srgbClr val="00B050"/>
            </a:solidFill>
            <a:tailEnd type="arrow"/>
          </a:ln>
          <a:effectLst/>
        </p:spPr>
        <p:style>
          <a:lnRef idx="1">
            <a:schemeClr val="accent5"/>
          </a:lnRef>
          <a:fillRef idx="0">
            <a:schemeClr val="accent5"/>
          </a:fillRef>
          <a:effectRef idx="0">
            <a:schemeClr val="accent5"/>
          </a:effectRef>
          <a:fontRef idx="minor">
            <a:schemeClr val="tx1"/>
          </a:fontRef>
        </p:style>
      </p:cxnSp>
      <p:cxnSp>
        <p:nvCxnSpPr>
          <p:cNvPr id="46" name="Curved Connector 45"/>
          <p:cNvCxnSpPr>
            <a:stCxn id="11" idx="1"/>
            <a:endCxn id="19" idx="2"/>
          </p:cNvCxnSpPr>
          <p:nvPr/>
        </p:nvCxnSpPr>
        <p:spPr>
          <a:xfrm rot="5400000" flipH="1" flipV="1">
            <a:off x="1935667" y="4180248"/>
            <a:ext cx="1013434" cy="996574"/>
          </a:xfrm>
          <a:prstGeom prst="curvedConnector2">
            <a:avLst/>
          </a:prstGeom>
          <a:ln w="28575">
            <a:solidFill>
              <a:srgbClr val="00B050"/>
            </a:solidFill>
            <a:tailEnd type="arrow"/>
          </a:ln>
          <a:effectLst/>
        </p:spPr>
        <p:style>
          <a:lnRef idx="1">
            <a:schemeClr val="accent5"/>
          </a:lnRef>
          <a:fillRef idx="0">
            <a:schemeClr val="accent5"/>
          </a:fillRef>
          <a:effectRef idx="0">
            <a:schemeClr val="accent5"/>
          </a:effectRef>
          <a:fontRef idx="minor">
            <a:schemeClr val="tx1"/>
          </a:fontRef>
        </p:style>
      </p:cxnSp>
      <p:cxnSp>
        <p:nvCxnSpPr>
          <p:cNvPr id="48" name="Curved Connector 47"/>
          <p:cNvCxnSpPr>
            <a:stCxn id="19" idx="4"/>
            <a:endCxn id="11" idx="6"/>
          </p:cNvCxnSpPr>
          <p:nvPr/>
        </p:nvCxnSpPr>
        <p:spPr>
          <a:xfrm rot="5400000">
            <a:off x="2621468" y="4732137"/>
            <a:ext cx="879523" cy="673285"/>
          </a:xfrm>
          <a:prstGeom prst="curvedConnector2">
            <a:avLst/>
          </a:prstGeom>
          <a:ln w="28575">
            <a:solidFill>
              <a:srgbClr val="7030A0"/>
            </a:solidFill>
            <a:tailEnd type="arrow"/>
          </a:ln>
          <a:effectLst/>
        </p:spPr>
        <p:style>
          <a:lnRef idx="1">
            <a:schemeClr val="accent6"/>
          </a:lnRef>
          <a:fillRef idx="0">
            <a:schemeClr val="accent6"/>
          </a:fillRef>
          <a:effectRef idx="0">
            <a:schemeClr val="accent6"/>
          </a:effectRef>
          <a:fontRef idx="minor">
            <a:schemeClr val="tx1"/>
          </a:fontRef>
        </p:style>
      </p:cxnSp>
      <p:cxnSp>
        <p:nvCxnSpPr>
          <p:cNvPr id="3084" name="Curved Connector 3083"/>
          <p:cNvCxnSpPr>
            <a:stCxn id="11" idx="7"/>
            <a:endCxn id="21" idx="1"/>
          </p:cNvCxnSpPr>
          <p:nvPr/>
        </p:nvCxnSpPr>
        <p:spPr>
          <a:xfrm rot="5400000" flipH="1" flipV="1">
            <a:off x="4432568" y="3231191"/>
            <a:ext cx="112169" cy="3795954"/>
          </a:xfrm>
          <a:prstGeom prst="curvedConnector3">
            <a:avLst>
              <a:gd name="adj1" fmla="val 423183"/>
            </a:avLst>
          </a:prstGeom>
          <a:ln w="28575">
            <a:solidFill>
              <a:srgbClr val="7030A0"/>
            </a:solidFill>
            <a:tailEnd type="arrow"/>
          </a:ln>
          <a:effectLst/>
        </p:spPr>
        <p:style>
          <a:lnRef idx="1">
            <a:schemeClr val="accent6"/>
          </a:lnRef>
          <a:fillRef idx="0">
            <a:schemeClr val="accent6"/>
          </a:fillRef>
          <a:effectRef idx="0">
            <a:schemeClr val="accent6"/>
          </a:effectRef>
          <a:fontRef idx="minor">
            <a:schemeClr val="tx1"/>
          </a:fontRef>
        </p:style>
      </p:cxnSp>
      <p:cxnSp>
        <p:nvCxnSpPr>
          <p:cNvPr id="3086" name="Curved Connector 3085"/>
          <p:cNvCxnSpPr>
            <a:stCxn id="21" idx="3"/>
            <a:endCxn id="11" idx="5"/>
          </p:cNvCxnSpPr>
          <p:nvPr/>
        </p:nvCxnSpPr>
        <p:spPr>
          <a:xfrm rot="5400000">
            <a:off x="4432568" y="3877768"/>
            <a:ext cx="112169" cy="3795954"/>
          </a:xfrm>
          <a:prstGeom prst="curvedConnector3">
            <a:avLst>
              <a:gd name="adj1" fmla="val 423183"/>
            </a:avLst>
          </a:prstGeom>
          <a:ln w="28575">
            <a:solidFill>
              <a:srgbClr val="00B050"/>
            </a:solidFill>
            <a:tailEnd type="arrow"/>
          </a:ln>
          <a:effectLst/>
        </p:spPr>
        <p:style>
          <a:lnRef idx="1">
            <a:schemeClr val="accent5"/>
          </a:lnRef>
          <a:fillRef idx="0">
            <a:schemeClr val="accent5"/>
          </a:fillRef>
          <a:effectRef idx="0">
            <a:schemeClr val="accent5"/>
          </a:effectRef>
          <a:fontRef idx="minor">
            <a:schemeClr val="tx1"/>
          </a:fontRef>
        </p:style>
      </p:cxnSp>
      <p:cxnSp>
        <p:nvCxnSpPr>
          <p:cNvPr id="3088" name="Curved Connector 3087"/>
          <p:cNvCxnSpPr>
            <a:stCxn id="11" idx="1"/>
            <a:endCxn id="19" idx="2"/>
          </p:cNvCxnSpPr>
          <p:nvPr/>
        </p:nvCxnSpPr>
        <p:spPr>
          <a:xfrm rot="5400000" flipH="1" flipV="1">
            <a:off x="1935667" y="4180248"/>
            <a:ext cx="1013434" cy="996574"/>
          </a:xfrm>
          <a:prstGeom prst="curvedConnector2">
            <a:avLst/>
          </a:prstGeom>
          <a:ln w="28575">
            <a:solidFill>
              <a:srgbClr val="7030A0"/>
            </a:solidFill>
            <a:tailEnd type="arrow"/>
          </a:ln>
          <a:effectLst/>
        </p:spPr>
        <p:style>
          <a:lnRef idx="1">
            <a:schemeClr val="accent6"/>
          </a:lnRef>
          <a:fillRef idx="0">
            <a:schemeClr val="accent6"/>
          </a:fillRef>
          <a:effectRef idx="0">
            <a:schemeClr val="accent6"/>
          </a:effectRef>
          <a:fontRef idx="minor">
            <a:schemeClr val="tx1"/>
          </a:fontRef>
        </p:style>
      </p:cxnSp>
      <p:cxnSp>
        <p:nvCxnSpPr>
          <p:cNvPr id="3090" name="Curved Connector 3089"/>
          <p:cNvCxnSpPr>
            <a:stCxn id="19" idx="4"/>
            <a:endCxn id="11" idx="6"/>
          </p:cNvCxnSpPr>
          <p:nvPr/>
        </p:nvCxnSpPr>
        <p:spPr>
          <a:xfrm rot="5400000">
            <a:off x="2621468" y="4732137"/>
            <a:ext cx="879523" cy="673285"/>
          </a:xfrm>
          <a:prstGeom prst="curvedConnector2">
            <a:avLst/>
          </a:prstGeom>
          <a:ln w="28575">
            <a:solidFill>
              <a:srgbClr val="00B050"/>
            </a:solidFill>
            <a:tailEnd type="arrow"/>
          </a:ln>
          <a:effectLst/>
        </p:spPr>
        <p:style>
          <a:lnRef idx="1">
            <a:schemeClr val="accent5"/>
          </a:lnRef>
          <a:fillRef idx="0">
            <a:schemeClr val="accent5"/>
          </a:fillRef>
          <a:effectRef idx="0">
            <a:schemeClr val="accent5"/>
          </a:effectRef>
          <a:fontRef idx="minor">
            <a:schemeClr val="tx1"/>
          </a:fontRef>
        </p:style>
      </p:cxnSp>
      <p:cxnSp>
        <p:nvCxnSpPr>
          <p:cNvPr id="3093" name="Curved Connector 3092"/>
          <p:cNvCxnSpPr>
            <a:stCxn id="19" idx="6"/>
            <a:endCxn id="21" idx="0"/>
          </p:cNvCxnSpPr>
          <p:nvPr/>
        </p:nvCxnSpPr>
        <p:spPr>
          <a:xfrm>
            <a:off x="3855071" y="4171818"/>
            <a:ext cx="2854847" cy="767354"/>
          </a:xfrm>
          <a:prstGeom prst="curvedConnector2">
            <a:avLst/>
          </a:prstGeom>
          <a:ln w="28575">
            <a:solidFill>
              <a:srgbClr val="00B050"/>
            </a:solidFill>
            <a:tailEnd type="arrow"/>
          </a:ln>
          <a:effectLst/>
        </p:spPr>
        <p:style>
          <a:lnRef idx="1">
            <a:schemeClr val="accent5"/>
          </a:lnRef>
          <a:fillRef idx="0">
            <a:schemeClr val="accent5"/>
          </a:fillRef>
          <a:effectRef idx="0">
            <a:schemeClr val="accent5"/>
          </a:effectRef>
          <a:fontRef idx="minor">
            <a:schemeClr val="tx1"/>
          </a:fontRef>
        </p:style>
      </p:cxnSp>
      <p:cxnSp>
        <p:nvCxnSpPr>
          <p:cNvPr id="3095" name="Curved Connector 3094"/>
          <p:cNvCxnSpPr>
            <a:stCxn id="21" idx="2"/>
            <a:endCxn id="19" idx="5"/>
          </p:cNvCxnSpPr>
          <p:nvPr/>
        </p:nvCxnSpPr>
        <p:spPr>
          <a:xfrm rot="10800000">
            <a:off x="3721160" y="4495108"/>
            <a:ext cx="2531558" cy="901265"/>
          </a:xfrm>
          <a:prstGeom prst="curvedConnector2">
            <a:avLst/>
          </a:prstGeom>
          <a:ln w="28575">
            <a:solidFill>
              <a:srgbClr val="7030A0"/>
            </a:solidFill>
            <a:tailEnd type="arrow"/>
          </a:ln>
          <a:effectLst/>
        </p:spPr>
        <p:style>
          <a:lnRef idx="1">
            <a:schemeClr val="accent6"/>
          </a:lnRef>
          <a:fillRef idx="0">
            <a:schemeClr val="accent6"/>
          </a:fillRef>
          <a:effectRef idx="0">
            <a:schemeClr val="accent6"/>
          </a:effectRef>
          <a:fontRef idx="minor">
            <a:schemeClr val="tx1"/>
          </a:fontRef>
        </p:style>
      </p:cxnSp>
      <p:cxnSp>
        <p:nvCxnSpPr>
          <p:cNvPr id="3097" name="Curved Connector 3096"/>
          <p:cNvCxnSpPr>
            <a:stCxn id="11" idx="7"/>
            <a:endCxn id="21" idx="1"/>
          </p:cNvCxnSpPr>
          <p:nvPr/>
        </p:nvCxnSpPr>
        <p:spPr>
          <a:xfrm rot="5400000" flipH="1" flipV="1">
            <a:off x="4432568" y="3231191"/>
            <a:ext cx="112169" cy="3795954"/>
          </a:xfrm>
          <a:prstGeom prst="curvedConnector3">
            <a:avLst>
              <a:gd name="adj1" fmla="val 423183"/>
            </a:avLst>
          </a:prstGeom>
          <a:ln w="28575">
            <a:solidFill>
              <a:srgbClr val="00B050"/>
            </a:solidFill>
            <a:tailEnd type="arrow"/>
          </a:ln>
          <a:effectLst/>
        </p:spPr>
        <p:style>
          <a:lnRef idx="1">
            <a:schemeClr val="accent5"/>
          </a:lnRef>
          <a:fillRef idx="0">
            <a:schemeClr val="accent5"/>
          </a:fillRef>
          <a:effectRef idx="0">
            <a:schemeClr val="accent5"/>
          </a:effectRef>
          <a:fontRef idx="minor">
            <a:schemeClr val="tx1"/>
          </a:fontRef>
        </p:style>
      </p:cxnSp>
      <p:cxnSp>
        <p:nvCxnSpPr>
          <p:cNvPr id="3099" name="Curved Connector 3098"/>
          <p:cNvCxnSpPr>
            <a:stCxn id="21" idx="3"/>
            <a:endCxn id="11" idx="5"/>
          </p:cNvCxnSpPr>
          <p:nvPr/>
        </p:nvCxnSpPr>
        <p:spPr>
          <a:xfrm rot="5400000">
            <a:off x="4432568" y="3877768"/>
            <a:ext cx="112169" cy="3795954"/>
          </a:xfrm>
          <a:prstGeom prst="curvedConnector3">
            <a:avLst>
              <a:gd name="adj1" fmla="val 423183"/>
            </a:avLst>
          </a:prstGeom>
          <a:ln w="28575">
            <a:solidFill>
              <a:srgbClr val="7030A0"/>
            </a:solidFill>
            <a:tailEnd type="arrow"/>
          </a:ln>
          <a:effectLst/>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33" name="Content Placeholder 6"/>
              <p:cNvSpPr txBox="1">
                <a:spLocks/>
              </p:cNvSpPr>
              <p:nvPr/>
            </p:nvSpPr>
            <p:spPr>
              <a:xfrm>
                <a:off x="5734920" y="2717178"/>
                <a:ext cx="8229600" cy="3922713"/>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fontAlgn="auto">
                  <a:spcBef>
                    <a:spcPts val="0"/>
                  </a:spcBef>
                  <a:spcAft>
                    <a:spcPts val="0"/>
                  </a:spcAft>
                  <a:buClr>
                    <a:srgbClr val="7030A0"/>
                  </a:buClr>
                  <a:buFont typeface="Wingdings" pitchFamily="2" charset="2"/>
                  <a:buChar char="Ø"/>
                </a:pPr>
                <a:r>
                  <a:rPr lang="en-US" sz="1600" dirty="0" smtClean="0">
                    <a:latin typeface="Calibri" charset="0"/>
                    <a:ea typeface="MS PGothic" charset="0"/>
                  </a:rPr>
                  <a:t>Responsibility Update (</a:t>
                </a:r>
                <a14:m>
                  <m:oMath xmlns:m="http://schemas.openxmlformats.org/officeDocument/2006/math">
                    <m:r>
                      <a:rPr lang="en-US" sz="1600" i="1" smtClean="0">
                        <a:latin typeface="Cambria Math"/>
                        <a:ea typeface="Cambria Math"/>
                      </a:rPr>
                      <m:t>𝜌</m:t>
                    </m:r>
                  </m:oMath>
                </a14:m>
                <a:r>
                  <a:rPr lang="en-US" sz="1600" dirty="0" smtClean="0">
                    <a:latin typeface="Calibri" charset="0"/>
                    <a:ea typeface="MS PGothic" charset="0"/>
                  </a:rPr>
                  <a:t>)</a:t>
                </a:r>
              </a:p>
              <a:p>
                <a:pPr fontAlgn="auto">
                  <a:spcBef>
                    <a:spcPts val="0"/>
                  </a:spcBef>
                  <a:spcAft>
                    <a:spcPts val="0"/>
                  </a:spcAft>
                  <a:buClr>
                    <a:srgbClr val="00B050"/>
                  </a:buClr>
                  <a:buFont typeface="Wingdings" pitchFamily="2" charset="2"/>
                  <a:buChar char="Ø"/>
                </a:pPr>
                <a:r>
                  <a:rPr lang="en-US" sz="1600" dirty="0" smtClean="0">
                    <a:latin typeface="Calibri" charset="0"/>
                    <a:ea typeface="MS PGothic" charset="0"/>
                  </a:rPr>
                  <a:t>Availability Update (</a:t>
                </a:r>
                <a14:m>
                  <m:oMath xmlns:m="http://schemas.openxmlformats.org/officeDocument/2006/math">
                    <m:r>
                      <a:rPr lang="en-US" sz="1600" i="1" smtClean="0">
                        <a:latin typeface="Cambria Math"/>
                        <a:ea typeface="Cambria Math"/>
                      </a:rPr>
                      <m:t>𝛼</m:t>
                    </m:r>
                  </m:oMath>
                </a14:m>
                <a:r>
                  <a:rPr lang="en-US" sz="1600" dirty="0" smtClean="0">
                    <a:latin typeface="Calibri" charset="0"/>
                    <a:ea typeface="MS PGothic" charset="0"/>
                  </a:rPr>
                  <a:t>)</a:t>
                </a:r>
              </a:p>
            </p:txBody>
          </p:sp>
        </mc:Choice>
        <mc:Fallback xmlns="">
          <p:sp>
            <p:nvSpPr>
              <p:cNvPr id="33" name="Content Placeholder 6"/>
              <p:cNvSpPr txBox="1">
                <a:spLocks noRot="1" noChangeAspect="1" noMove="1" noResize="1" noEditPoints="1" noAdjustHandles="1" noChangeArrowheads="1" noChangeShapeType="1" noTextEdit="1"/>
              </p:cNvSpPr>
              <p:nvPr/>
            </p:nvSpPr>
            <p:spPr>
              <a:xfrm>
                <a:off x="5734920" y="2717178"/>
                <a:ext cx="8229600" cy="3922713"/>
              </a:xfrm>
              <a:prstGeom prst="rect">
                <a:avLst/>
              </a:prstGeom>
              <a:blipFill rotWithShape="1">
                <a:blip r:embed="rId2"/>
                <a:stretch>
                  <a:fillRect l="-444" t="-778"/>
                </a:stretch>
              </a:blipFill>
            </p:spPr>
            <p:txBody>
              <a:bodyPr/>
              <a:lstStyle/>
              <a:p>
                <a:r>
                  <a:rPr lang="en-US">
                    <a:noFill/>
                  </a:rPr>
                  <a:t> </a:t>
                </a:r>
              </a:p>
            </p:txBody>
          </p:sp>
        </mc:Fallback>
      </mc:AlternateContent>
    </p:spTree>
    <p:extLst>
      <p:ext uri="{BB962C8B-B14F-4D97-AF65-F5344CB8AC3E}">
        <p14:creationId xmlns:p14="http://schemas.microsoft.com/office/powerpoint/2010/main" val="235945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5" presetClass="emph" presetSubtype="0" nodeType="withEffect">
                                  <p:stCondLst>
                                    <p:cond delay="0"/>
                                  </p:stCondLst>
                                  <p:endCondLst>
                                    <p:cond evt="onNext" delay="0">
                                      <p:tgtEl>
                                        <p:sldTgt/>
                                      </p:tgtEl>
                                    </p:cond>
                                  </p:endCondLst>
                                  <p:childTnLst>
                                    <p:set>
                                      <p:cBhvr override="childStyle">
                                        <p:cTn id="10" dur="indefinite"/>
                                        <p:tgtEl>
                                          <p:spTgt spid="33">
                                            <p:txEl>
                                              <p:pRg st="0" end="0"/>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5" presetClass="emph" presetSubtype="0" nodeType="withEffect">
                                  <p:stCondLst>
                                    <p:cond delay="0"/>
                                  </p:stCondLst>
                                  <p:endCondLst>
                                    <p:cond evt="onNext" delay="0">
                                      <p:tgtEl>
                                        <p:sldTgt/>
                                      </p:tgtEl>
                                    </p:cond>
                                  </p:endCondLst>
                                  <p:childTnLst>
                                    <p:set>
                                      <p:cBhvr override="childStyle">
                                        <p:cTn id="24" dur="indefinite"/>
                                        <p:tgtEl>
                                          <p:spTgt spid="33">
                                            <p:txEl>
                                              <p:pRg st="1" end="1"/>
                                            </p:txEl>
                                          </p:spTgt>
                                        </p:tgtEl>
                                        <p:attrNameLst>
                                          <p:attrName>style.fontWeight</p:attrName>
                                        </p:attrNameLst>
                                      </p:cBhvr>
                                      <p:to>
                                        <p:strVal val="bold"/>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46"/>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8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84"/>
                                        </p:tgtEl>
                                        <p:attrNameLst>
                                          <p:attrName>style.visibility</p:attrName>
                                        </p:attrNameLst>
                                      </p:cBhvr>
                                      <p:to>
                                        <p:strVal val="visible"/>
                                      </p:to>
                                    </p:set>
                                  </p:childTnLst>
                                </p:cTn>
                              </p:par>
                              <p:par>
                                <p:cTn id="37" presetID="15" presetClass="emph" presetSubtype="0" nodeType="withEffect">
                                  <p:stCondLst>
                                    <p:cond delay="0"/>
                                  </p:stCondLst>
                                  <p:endCondLst>
                                    <p:cond evt="onNext" delay="0">
                                      <p:tgtEl>
                                        <p:sldTgt/>
                                      </p:tgtEl>
                                    </p:cond>
                                  </p:endCondLst>
                                  <p:childTnLst>
                                    <p:set>
                                      <p:cBhvr override="childStyle">
                                        <p:cTn id="38" dur="indefinite"/>
                                        <p:tgtEl>
                                          <p:spTgt spid="33">
                                            <p:txEl>
                                              <p:pRg st="0" end="0"/>
                                            </p:txEl>
                                          </p:spTgt>
                                        </p:tgtEl>
                                        <p:attrNameLst>
                                          <p:attrName>style.fontWeight</p:attrName>
                                        </p:attrNameLst>
                                      </p:cBhvr>
                                      <p:to>
                                        <p:strVal val="bold"/>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08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08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09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86"/>
                                        </p:tgtEl>
                                        <p:attrNameLst>
                                          <p:attrName>style.visibility</p:attrName>
                                        </p:attrNameLst>
                                      </p:cBhvr>
                                      <p:to>
                                        <p:strVal val="visible"/>
                                      </p:to>
                                    </p:set>
                                  </p:childTnLst>
                                </p:cTn>
                              </p:par>
                              <p:par>
                                <p:cTn id="51" presetID="15" presetClass="emph" presetSubtype="0" nodeType="withEffect">
                                  <p:stCondLst>
                                    <p:cond delay="0"/>
                                  </p:stCondLst>
                                  <p:endCondLst>
                                    <p:cond evt="onNext" delay="0">
                                      <p:tgtEl>
                                        <p:sldTgt/>
                                      </p:tgtEl>
                                    </p:cond>
                                  </p:endCondLst>
                                  <p:childTnLst>
                                    <p:set>
                                      <p:cBhvr override="childStyle">
                                        <p:cTn id="52" dur="indefinite"/>
                                        <p:tgtEl>
                                          <p:spTgt spid="33">
                                            <p:txEl>
                                              <p:pRg st="1" end="1"/>
                                            </p:txEl>
                                          </p:spTgt>
                                        </p:tgtEl>
                                        <p:attrNameLst>
                                          <p:attrName>style.fontWeight</p:attrName>
                                        </p:attrNameLst>
                                      </p:cBhvr>
                                      <p:to>
                                        <p:strVal val="bold"/>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3090"/>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308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9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099"/>
                                        </p:tgtEl>
                                        <p:attrNameLst>
                                          <p:attrName>style.visibility</p:attrName>
                                        </p:attrNameLst>
                                      </p:cBhvr>
                                      <p:to>
                                        <p:strVal val="visible"/>
                                      </p:to>
                                    </p:set>
                                  </p:childTnLst>
                                </p:cTn>
                              </p:par>
                              <p:par>
                                <p:cTn id="65" presetID="15" presetClass="emph" presetSubtype="0" nodeType="withEffect">
                                  <p:stCondLst>
                                    <p:cond delay="0"/>
                                  </p:stCondLst>
                                  <p:endCondLst>
                                    <p:cond evt="onNext" delay="0">
                                      <p:tgtEl>
                                        <p:sldTgt/>
                                      </p:tgtEl>
                                    </p:cond>
                                  </p:endCondLst>
                                  <p:childTnLst>
                                    <p:set>
                                      <p:cBhvr override="childStyle">
                                        <p:cTn id="66" dur="indefinite"/>
                                        <p:tgtEl>
                                          <p:spTgt spid="33">
                                            <p:txEl>
                                              <p:pRg st="0" end="0"/>
                                            </p:txEl>
                                          </p:spTgt>
                                        </p:tgtEl>
                                        <p:attrNameLst>
                                          <p:attrName>style.fontWeight</p:attrName>
                                        </p:attrNameLst>
                                      </p:cBhvr>
                                      <p:to>
                                        <p:strVal val="bold"/>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3095"/>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309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09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093"/>
                                        </p:tgtEl>
                                        <p:attrNameLst>
                                          <p:attrName>style.visibility</p:attrName>
                                        </p:attrNameLst>
                                      </p:cBhvr>
                                      <p:to>
                                        <p:strVal val="visible"/>
                                      </p:to>
                                    </p:set>
                                  </p:childTnLst>
                                </p:cTn>
                              </p:par>
                              <p:par>
                                <p:cTn id="79" presetID="15" presetClass="emph" presetSubtype="0" nodeType="withEffect">
                                  <p:stCondLst>
                                    <p:cond delay="0"/>
                                  </p:stCondLst>
                                  <p:endCondLst>
                                    <p:cond evt="onNext" delay="0">
                                      <p:tgtEl>
                                        <p:sldTgt/>
                                      </p:tgtEl>
                                    </p:cond>
                                  </p:endCondLst>
                                  <p:childTnLst>
                                    <p:set>
                                      <p:cBhvr override="childStyle">
                                        <p:cTn id="80" dur="indefinite"/>
                                        <p:tgtEl>
                                          <p:spTgt spid="33">
                                            <p:txEl>
                                              <p:pRg st="1" end="1"/>
                                            </p:txEl>
                                          </p:spTgt>
                                        </p:tgtEl>
                                        <p:attrNameLst>
                                          <p:attrName>style.fontWeight</p:attrName>
                                        </p:attrNameLst>
                                      </p:cBhvr>
                                      <p:to>
                                        <p:strVal val="bold"/>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3097"/>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309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mph" presetSubtype="2" fill="hold" nodeType="clickEffect">
                                  <p:stCondLst>
                                    <p:cond delay="0"/>
                                  </p:stCondLst>
                                  <p:childTnLst>
                                    <p:animClr clrSpc="rgb" dir="cw">
                                      <p:cBhvr>
                                        <p:cTn id="90" dur="1000" fill="hold"/>
                                        <p:tgtEl>
                                          <p:spTgt spid="11"/>
                                        </p:tgtEl>
                                        <p:attrNameLst>
                                          <p:attrName>fillcolor</p:attrName>
                                        </p:attrNameLst>
                                      </p:cBhvr>
                                      <p:to>
                                        <a:srgbClr val="A04DA3"/>
                                      </p:to>
                                    </p:animClr>
                                    <p:set>
                                      <p:cBhvr>
                                        <p:cTn id="91" dur="1000" fill="hold"/>
                                        <p:tgtEl>
                                          <p:spTgt spid="11"/>
                                        </p:tgtEl>
                                        <p:attrNameLst>
                                          <p:attrName>fill.type</p:attrName>
                                        </p:attrNameLst>
                                      </p:cBhvr>
                                      <p:to>
                                        <p:strVal val="solid"/>
                                      </p:to>
                                    </p:set>
                                    <p:set>
                                      <p:cBhvr>
                                        <p:cTn id="92" dur="1000" fill="hold"/>
                                        <p:tgtEl>
                                          <p:spTgt spid="11"/>
                                        </p:tgtEl>
                                        <p:attrNameLst>
                                          <p:attrName>fill.on</p:attrName>
                                        </p:attrNameLst>
                                      </p:cBhvr>
                                      <p:to>
                                        <p:strVal val="true"/>
                                      </p:to>
                                    </p:set>
                                  </p:childTnLst>
                                </p:cTn>
                              </p:par>
                              <p:par>
                                <p:cTn id="93" presetID="1" presetClass="emph" presetSubtype="2" fill="hold" nodeType="withEffect">
                                  <p:stCondLst>
                                    <p:cond delay="0"/>
                                  </p:stCondLst>
                                  <p:childTnLst>
                                    <p:animClr clrSpc="rgb" dir="cw">
                                      <p:cBhvr>
                                        <p:cTn id="94" dur="1000" fill="hold"/>
                                        <p:tgtEl>
                                          <p:spTgt spid="19"/>
                                        </p:tgtEl>
                                        <p:attrNameLst>
                                          <p:attrName>fillcolor</p:attrName>
                                        </p:attrNameLst>
                                      </p:cBhvr>
                                      <p:to>
                                        <a:srgbClr val="A04DA3"/>
                                      </p:to>
                                    </p:animClr>
                                    <p:set>
                                      <p:cBhvr>
                                        <p:cTn id="95" dur="1000" fill="hold"/>
                                        <p:tgtEl>
                                          <p:spTgt spid="19"/>
                                        </p:tgtEl>
                                        <p:attrNameLst>
                                          <p:attrName>fill.type</p:attrName>
                                        </p:attrNameLst>
                                      </p:cBhvr>
                                      <p:to>
                                        <p:strVal val="solid"/>
                                      </p:to>
                                    </p:set>
                                    <p:set>
                                      <p:cBhvr>
                                        <p:cTn id="96" dur="1000" fill="hold"/>
                                        <p:tgtEl>
                                          <p:spTgt spid="19"/>
                                        </p:tgtEl>
                                        <p:attrNameLst>
                                          <p:attrName>fill.on</p:attrName>
                                        </p:attrNameLst>
                                      </p:cBhvr>
                                      <p:to>
                                        <p:strVal val="true"/>
                                      </p:to>
                                    </p:set>
                                  </p:childTnLst>
                                </p:cTn>
                              </p:par>
                              <p:par>
                                <p:cTn id="97" presetID="1" presetClass="emph" presetSubtype="2" fill="hold" nodeType="withEffect">
                                  <p:stCondLst>
                                    <p:cond delay="0"/>
                                  </p:stCondLst>
                                  <p:childTnLst>
                                    <p:animClr clrSpc="rgb" dir="cw">
                                      <p:cBhvr>
                                        <p:cTn id="98" dur="1000" fill="hold"/>
                                        <p:tgtEl>
                                          <p:spTgt spid="21"/>
                                        </p:tgtEl>
                                        <p:attrNameLst>
                                          <p:attrName>fillcolor</p:attrName>
                                        </p:attrNameLst>
                                      </p:cBhvr>
                                      <p:to>
                                        <a:srgbClr val="C4652D"/>
                                      </p:to>
                                    </p:animClr>
                                    <p:set>
                                      <p:cBhvr>
                                        <p:cTn id="99" dur="1000" fill="hold"/>
                                        <p:tgtEl>
                                          <p:spTgt spid="21"/>
                                        </p:tgtEl>
                                        <p:attrNameLst>
                                          <p:attrName>fill.type</p:attrName>
                                        </p:attrNameLst>
                                      </p:cBhvr>
                                      <p:to>
                                        <p:strVal val="solid"/>
                                      </p:to>
                                    </p:set>
                                    <p:set>
                                      <p:cBhvr>
                                        <p:cTn id="100" dur="1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5"/>
          <p:cNvSpPr>
            <a:spLocks noGrp="1"/>
          </p:cNvSpPr>
          <p:nvPr>
            <p:ph type="title"/>
          </p:nvPr>
        </p:nvSpPr>
        <p:spPr>
          <a:xfrm>
            <a:off x="457200" y="1071563"/>
            <a:ext cx="8229600" cy="858837"/>
          </a:xfrm>
        </p:spPr>
        <p:txBody>
          <a:bodyPr>
            <a:normAutofit/>
          </a:bodyPr>
          <a:lstStyle/>
          <a:p>
            <a:r>
              <a:rPr lang="en-US" dirty="0">
                <a:solidFill>
                  <a:schemeClr val="accent2">
                    <a:lumMod val="75000"/>
                  </a:schemeClr>
                </a:solidFill>
                <a:latin typeface="Calibri" charset="0"/>
                <a:ea typeface="MS PGothic" charset="0"/>
              </a:rPr>
              <a:t>Affinity Propagation</a:t>
            </a:r>
            <a:r>
              <a:rPr lang="en-US" sz="3100" dirty="0">
                <a:ea typeface="MS PGothic" charset="0"/>
              </a:rPr>
              <a:t> </a:t>
            </a:r>
            <a:r>
              <a:rPr lang="en-US" sz="2200" dirty="0">
                <a:ea typeface="MS PGothic" charset="0"/>
              </a:rPr>
              <a:t>(Frey and </a:t>
            </a:r>
            <a:r>
              <a:rPr lang="en-US" sz="2200" dirty="0" err="1">
                <a:ea typeface="MS PGothic" charset="0"/>
              </a:rPr>
              <a:t>Dueck</a:t>
            </a:r>
            <a:r>
              <a:rPr lang="en-US" sz="2200" dirty="0">
                <a:ea typeface="MS PGothic" charset="0"/>
              </a:rPr>
              <a:t>, 2007)</a:t>
            </a:r>
            <a:endParaRPr lang="en-US" sz="2200" dirty="0">
              <a:solidFill>
                <a:schemeClr val="accent2">
                  <a:lumMod val="75000"/>
                </a:schemeClr>
              </a:solidFill>
              <a:latin typeface="Calibri" charset="0"/>
              <a:ea typeface="MS PGothic" charset="0"/>
            </a:endParaRPr>
          </a:p>
        </p:txBody>
      </p:sp>
      <mc:AlternateContent xmlns:mc="http://schemas.openxmlformats.org/markup-compatibility/2006" xmlns:a14="http://schemas.microsoft.com/office/drawing/2010/main">
        <mc:Choice Requires="a14">
          <p:sp>
            <p:nvSpPr>
              <p:cNvPr id="69" name="Content Placeholder 2"/>
              <p:cNvSpPr>
                <a:spLocks noGrp="1"/>
              </p:cNvSpPr>
              <p:nvPr>
                <p:ph idx="1"/>
              </p:nvPr>
            </p:nvSpPr>
            <p:spPr>
              <a:xfrm>
                <a:off x="542186" y="1930400"/>
                <a:ext cx="3841972" cy="1295510"/>
              </a:xfrm>
            </p:spPr>
            <p:txBody>
              <a:bodyPr>
                <a:noAutofit/>
              </a:bodyPr>
              <a:lstStyle/>
              <a:p>
                <a:pPr>
                  <a:spcBef>
                    <a:spcPts val="0"/>
                  </a:spcBef>
                </a:pPr>
                <a14:m>
                  <m:oMath xmlns:m="http://schemas.openxmlformats.org/officeDocument/2006/math">
                    <m:r>
                      <a:rPr lang="en-US" sz="1600" i="1" smtClean="0">
                        <a:latin typeface="Cambria Math"/>
                        <a:ea typeface="Cambria Math" pitchFamily="18" charset="0"/>
                      </a:rPr>
                      <m:t>𝑖</m:t>
                    </m:r>
                  </m:oMath>
                </a14:m>
                <a:r>
                  <a:rPr lang="en-US" sz="1600" dirty="0" smtClean="0">
                    <a:latin typeface="Cambria Math" pitchFamily="18" charset="0"/>
                    <a:ea typeface="Cambria Math" pitchFamily="18" charset="0"/>
                  </a:rPr>
                  <a:t>	: The </a:t>
                </a:r>
                <a:r>
                  <a:rPr lang="en-US" sz="1600" dirty="0">
                    <a:latin typeface="Cambria Math" pitchFamily="18" charset="0"/>
                    <a:ea typeface="Cambria Math" pitchFamily="18" charset="0"/>
                  </a:rPr>
                  <a:t>node </a:t>
                </a:r>
                <a:r>
                  <a:rPr lang="en-US" sz="1600" dirty="0" smtClean="0">
                    <a:latin typeface="Cambria Math" pitchFamily="18" charset="0"/>
                    <a:ea typeface="Cambria Math" pitchFamily="18" charset="0"/>
                  </a:rPr>
                  <a:t>index</a:t>
                </a:r>
              </a:p>
              <a:p>
                <a:pPr>
                  <a:spcBef>
                    <a:spcPts val="0"/>
                  </a:spcBef>
                </a:pPr>
                <a:endParaRPr lang="en-US" sz="1600" dirty="0">
                  <a:latin typeface="Cambria Math" pitchFamily="18" charset="0"/>
                  <a:ea typeface="Cambria Math" pitchFamily="18" charset="0"/>
                </a:endParaRPr>
              </a:p>
              <a:p>
                <a:pPr>
                  <a:spcBef>
                    <a:spcPts val="0"/>
                  </a:spcBef>
                </a:pPr>
                <a:r>
                  <a:rPr lang="en-US" sz="1600" i="1" dirty="0">
                    <a:latin typeface="Cambria Math" pitchFamily="18" charset="0"/>
                    <a:ea typeface="Cambria Math" pitchFamily="18" charset="0"/>
                  </a:rPr>
                  <a:t>j </a:t>
                </a:r>
                <a:r>
                  <a:rPr lang="en-US" sz="1600" i="1" dirty="0" smtClean="0">
                    <a:latin typeface="Cambria Math" pitchFamily="18" charset="0"/>
                    <a:ea typeface="Cambria Math" pitchFamily="18" charset="0"/>
                  </a:rPr>
                  <a:t>	</a:t>
                </a:r>
                <a:r>
                  <a:rPr lang="en-US" sz="1600" dirty="0" smtClean="0">
                    <a:latin typeface="Cambria Math" pitchFamily="18" charset="0"/>
                    <a:ea typeface="Cambria Math" pitchFamily="18" charset="0"/>
                  </a:rPr>
                  <a:t>: The potential exemplar index</a:t>
                </a:r>
              </a:p>
              <a:p>
                <a:pPr>
                  <a:spcBef>
                    <a:spcPts val="0"/>
                  </a:spcBef>
                </a:pPr>
                <a:endParaRPr lang="en-US" sz="1600" dirty="0">
                  <a:latin typeface="Cambria Math" pitchFamily="18" charset="0"/>
                  <a:ea typeface="Cambria Math" pitchFamily="18" charset="0"/>
                </a:endParaRPr>
              </a:p>
              <a:p>
                <a:pPr>
                  <a:spcBef>
                    <a:spcPts val="0"/>
                  </a:spcBef>
                </a:pPr>
                <a14:m>
                  <m:oMath xmlns:m="http://schemas.openxmlformats.org/officeDocument/2006/math">
                    <m:sSub>
                      <m:sSubPr>
                        <m:ctrlPr>
                          <a:rPr lang="en-US" sz="1600" i="1">
                            <a:latin typeface="Cambria Math"/>
                            <a:ea typeface="Cambria Math" pitchFamily="18" charset="0"/>
                            <a:cs typeface="Cambria Math"/>
                          </a:rPr>
                        </m:ctrlPr>
                      </m:sSubPr>
                      <m:e>
                        <m:r>
                          <a:rPr lang="en-US" sz="1600" b="0" i="1" smtClean="0">
                            <a:latin typeface="Cambria Math"/>
                            <a:ea typeface="Cambria Math" pitchFamily="18" charset="0"/>
                            <a:cs typeface="Cambria Math"/>
                          </a:rPr>
                          <m:t>𝑝</m:t>
                        </m:r>
                      </m:e>
                      <m:sub>
                        <m:r>
                          <a:rPr lang="en-US" sz="1600" i="1">
                            <a:latin typeface="Cambria Math"/>
                            <a:ea typeface="Cambria Math" pitchFamily="18" charset="0"/>
                            <a:cs typeface="Cambria Math"/>
                          </a:rPr>
                          <m:t>𝑘</m:t>
                        </m:r>
                      </m:sub>
                    </m:sSub>
                  </m:oMath>
                </a14:m>
                <a:r>
                  <a:rPr lang="en-US" sz="1600" dirty="0" smtClean="0">
                    <a:latin typeface="Cambria Math" pitchFamily="18" charset="0"/>
                    <a:ea typeface="Cambria Math" pitchFamily="18" charset="0"/>
                    <a:cs typeface="Cambria Math"/>
                  </a:rPr>
                  <a:t>	: Penalty function</a:t>
                </a:r>
                <a:endParaRPr lang="en-US" sz="1600" dirty="0">
                  <a:latin typeface="Cambria Math" pitchFamily="18" charset="0"/>
                  <a:ea typeface="Cambria Math" pitchFamily="18" charset="0"/>
                  <a:cs typeface="Cambria Math"/>
                </a:endParaRPr>
              </a:p>
            </p:txBody>
          </p:sp>
        </mc:Choice>
        <mc:Fallback xmlns="">
          <p:sp>
            <p:nvSpPr>
              <p:cNvPr id="69" name="Content Placeholder 2"/>
              <p:cNvSpPr>
                <a:spLocks noGrp="1" noRot="1" noChangeAspect="1" noMove="1" noResize="1" noEditPoints="1" noAdjustHandles="1" noChangeArrowheads="1" noChangeShapeType="1" noTextEdit="1"/>
              </p:cNvSpPr>
              <p:nvPr>
                <p:ph idx="1"/>
              </p:nvPr>
            </p:nvSpPr>
            <p:spPr>
              <a:xfrm>
                <a:off x="542186" y="1930400"/>
                <a:ext cx="3841972" cy="1295510"/>
              </a:xfrm>
              <a:blipFill rotWithShape="1">
                <a:blip r:embed="rId2"/>
                <a:stretch>
                  <a:fillRect t="-1887" b="-7075"/>
                </a:stretch>
              </a:blipFill>
            </p:spPr>
            <p:txBody>
              <a:bodyPr/>
              <a:lstStyle/>
              <a:p>
                <a:r>
                  <a:rPr lang="en-US">
                    <a:noFill/>
                  </a:rPr>
                  <a:t> </a:t>
                </a:r>
              </a:p>
            </p:txBody>
          </p:sp>
        </mc:Fallback>
      </mc:AlternateContent>
      <p:sp>
        <p:nvSpPr>
          <p:cNvPr id="71" name="Slide Number Placeholder 4"/>
          <p:cNvSpPr>
            <a:spLocks noGrp="1"/>
          </p:cNvSpPr>
          <p:nvPr>
            <p:ph type="sldNum" sz="quarter" idx="12"/>
          </p:nvPr>
        </p:nvSpPr>
        <p:spPr/>
        <p:txBody>
          <a:bodyPr>
            <a:normAutofit/>
          </a:bodyPr>
          <a:lstStyle/>
          <a:p>
            <a:fld id="{C8E561EE-62DB-4A47-9282-7C8CD0E4FCC6}" type="slidenum">
              <a:rPr lang="en-US" smtClean="0"/>
              <a:pPr/>
              <a:t>8</a:t>
            </a:fld>
            <a:endParaRPr lang="en-US" dirty="0"/>
          </a:p>
        </p:txBody>
      </p:sp>
      <mc:AlternateContent xmlns:mc="http://schemas.openxmlformats.org/markup-compatibility/2006" xmlns:a14="http://schemas.microsoft.com/office/drawing/2010/main">
        <mc:Choice Requires="a14">
          <p:sp>
            <p:nvSpPr>
              <p:cNvPr id="70" name="Content Placeholder 3"/>
              <p:cNvSpPr txBox="1">
                <a:spLocks/>
              </p:cNvSpPr>
              <p:nvPr/>
            </p:nvSpPr>
            <p:spPr>
              <a:xfrm>
                <a:off x="4368976" y="1930400"/>
                <a:ext cx="4201543" cy="1295510"/>
              </a:xfrm>
              <a:prstGeom prst="rect">
                <a:avLst/>
              </a:prstGeom>
            </p:spPr>
            <p:txBody>
              <a:bodyPr>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0"/>
                  </a:spcBef>
                  <a:buClr>
                    <a:schemeClr val="accent1"/>
                  </a:buClr>
                  <a:buFont typeface="Arial" pitchFamily="34" charset="0"/>
                  <a:buChar char="•"/>
                </a:pPr>
                <a14:m>
                  <m:oMath xmlns:m="http://schemas.openxmlformats.org/officeDocument/2006/math">
                    <m:sSubSup>
                      <m:sSubSupPr>
                        <m:ctrlPr>
                          <a:rPr lang="en-US" sz="1600" i="1" smtClean="0">
                            <a:solidFill>
                              <a:schemeClr val="tx1"/>
                            </a:solidFill>
                            <a:latin typeface="Cambria Math"/>
                            <a:ea typeface="Cambria Math" pitchFamily="18" charset="0"/>
                          </a:rPr>
                        </m:ctrlPr>
                      </m:sSubSupPr>
                      <m:e>
                        <m:r>
                          <a:rPr lang="en-US" sz="1600" i="1">
                            <a:solidFill>
                              <a:schemeClr val="tx1"/>
                            </a:solidFill>
                            <a:latin typeface="Cambria Math" pitchFamily="18" charset="0"/>
                            <a:ea typeface="Cambria Math" pitchFamily="18" charset="0"/>
                          </a:rPr>
                          <m:t>𝑠</m:t>
                        </m:r>
                      </m:e>
                      <m:sub>
                        <m:r>
                          <a:rPr lang="en-US" sz="1600" i="1">
                            <a:solidFill>
                              <a:schemeClr val="tx1"/>
                            </a:solidFill>
                            <a:latin typeface="Cambria Math" pitchFamily="18" charset="0"/>
                            <a:ea typeface="Cambria Math" pitchFamily="18" charset="0"/>
                          </a:rPr>
                          <m:t>𝑖𝑗</m:t>
                        </m:r>
                      </m:sub>
                      <m:sup/>
                    </m:sSubSup>
                  </m:oMath>
                </a14:m>
                <a:r>
                  <a:rPr lang="en-US" sz="1600" dirty="0" smtClean="0">
                    <a:solidFill>
                      <a:schemeClr val="tx1"/>
                    </a:solidFill>
                    <a:latin typeface="Cambria Math" pitchFamily="18" charset="0"/>
                    <a:ea typeface="Cambria Math" pitchFamily="18" charset="0"/>
                    <a:cs typeface="Cambria Math"/>
                  </a:rPr>
                  <a:t>	: Similarity </a:t>
                </a:r>
                <a:r>
                  <a:rPr lang="en-US" sz="1600" dirty="0">
                    <a:solidFill>
                      <a:schemeClr val="tx1"/>
                    </a:solidFill>
                    <a:latin typeface="Cambria Math" pitchFamily="18" charset="0"/>
                    <a:ea typeface="Cambria Math" pitchFamily="18" charset="0"/>
                    <a:cs typeface="Cambria Math"/>
                  </a:rPr>
                  <a:t>of </a:t>
                </a:r>
                <a:r>
                  <a:rPr lang="en-US" sz="1600" dirty="0">
                    <a:solidFill>
                      <a:schemeClr val="tx1"/>
                    </a:solidFill>
                    <a:latin typeface="Cambria Math" pitchFamily="18" charset="0"/>
                    <a:ea typeface="Cambria Math" pitchFamily="18" charset="0"/>
                  </a:rPr>
                  <a:t> node to </a:t>
                </a:r>
                <a:r>
                  <a:rPr lang="en-US" sz="1600" dirty="0" smtClean="0">
                    <a:solidFill>
                      <a:schemeClr val="tx1"/>
                    </a:solidFill>
                    <a:latin typeface="Cambria Math" pitchFamily="18" charset="0"/>
                    <a:ea typeface="Cambria Math" pitchFamily="18" charset="0"/>
                    <a:cs typeface="Cambria Math"/>
                  </a:rPr>
                  <a:t>exemplar</a:t>
                </a:r>
              </a:p>
              <a:p>
                <a:pPr>
                  <a:spcBef>
                    <a:spcPts val="0"/>
                  </a:spcBef>
                  <a:buClr>
                    <a:schemeClr val="accent1"/>
                  </a:buClr>
                  <a:buFont typeface="Arial" pitchFamily="34" charset="0"/>
                  <a:buChar char="•"/>
                </a:pPr>
                <a:endParaRPr lang="en-US" sz="1600" i="1" dirty="0" smtClean="0">
                  <a:solidFill>
                    <a:schemeClr val="tx1"/>
                  </a:solidFill>
                  <a:latin typeface="Cambria Math"/>
                  <a:ea typeface="Cambria Math" pitchFamily="18" charset="0"/>
                </a:endParaRPr>
              </a:p>
              <a:p>
                <a:pPr>
                  <a:spcBef>
                    <a:spcPts val="0"/>
                  </a:spcBef>
                  <a:buClr>
                    <a:schemeClr val="accent1"/>
                  </a:buClr>
                  <a:buFont typeface="Arial" pitchFamily="34" charset="0"/>
                  <a:buChar char="•"/>
                </a:pPr>
                <a14:m>
                  <m:oMath xmlns:m="http://schemas.openxmlformats.org/officeDocument/2006/math">
                    <m:sSubSup>
                      <m:sSubSupPr>
                        <m:ctrlPr>
                          <a:rPr lang="en-US" sz="1600" i="1" smtClean="0">
                            <a:solidFill>
                              <a:schemeClr val="tx1"/>
                            </a:solidFill>
                            <a:latin typeface="Cambria Math"/>
                            <a:ea typeface="Cambria Math" pitchFamily="18" charset="0"/>
                          </a:rPr>
                        </m:ctrlPr>
                      </m:sSubSupPr>
                      <m:e>
                        <m:r>
                          <a:rPr lang="en-US" sz="1600" i="1">
                            <a:solidFill>
                              <a:schemeClr val="tx1"/>
                            </a:solidFill>
                            <a:latin typeface="Cambria Math" pitchFamily="18" charset="0"/>
                            <a:ea typeface="Cambria Math" pitchFamily="18" charset="0"/>
                          </a:rPr>
                          <m:t>𝜌</m:t>
                        </m:r>
                      </m:e>
                      <m:sub>
                        <m:r>
                          <a:rPr lang="en-US" sz="1600" i="1">
                            <a:solidFill>
                              <a:schemeClr val="tx1"/>
                            </a:solidFill>
                            <a:latin typeface="Cambria Math" pitchFamily="18" charset="0"/>
                            <a:ea typeface="Cambria Math" pitchFamily="18" charset="0"/>
                          </a:rPr>
                          <m:t>𝑖𝑗</m:t>
                        </m:r>
                      </m:sub>
                      <m:sup/>
                    </m:sSubSup>
                  </m:oMath>
                </a14:m>
                <a:r>
                  <a:rPr lang="en-US" sz="1600" dirty="0" smtClean="0">
                    <a:solidFill>
                      <a:schemeClr val="tx1"/>
                    </a:solidFill>
                    <a:latin typeface="Cambria Math" pitchFamily="18" charset="0"/>
                    <a:ea typeface="Cambria Math" pitchFamily="18" charset="0"/>
                    <a:cs typeface="Cambria Math"/>
                  </a:rPr>
                  <a:t>	: Responsibility </a:t>
                </a:r>
                <a:r>
                  <a:rPr lang="en-US" sz="1600" dirty="0">
                    <a:solidFill>
                      <a:schemeClr val="tx1"/>
                    </a:solidFill>
                    <a:latin typeface="Cambria Math" pitchFamily="18" charset="0"/>
                    <a:ea typeface="Cambria Math" pitchFamily="18" charset="0"/>
                    <a:cs typeface="Cambria Math"/>
                  </a:rPr>
                  <a:t>of exemplar for 	</a:t>
                </a:r>
                <a:r>
                  <a:rPr lang="en-US" sz="1600" dirty="0" smtClean="0">
                    <a:solidFill>
                      <a:schemeClr val="tx1"/>
                    </a:solidFill>
                    <a:latin typeface="Cambria Math" pitchFamily="18" charset="0"/>
                    <a:ea typeface="Cambria Math" pitchFamily="18" charset="0"/>
                    <a:cs typeface="Cambria Math"/>
                  </a:rPr>
                  <a:t>   node</a:t>
                </a:r>
                <a:endParaRPr lang="en-US" sz="1600" dirty="0">
                  <a:solidFill>
                    <a:schemeClr val="tx1"/>
                  </a:solidFill>
                  <a:latin typeface="Cambria Math" pitchFamily="18" charset="0"/>
                  <a:ea typeface="Cambria Math" pitchFamily="18" charset="0"/>
                </a:endParaRPr>
              </a:p>
              <a:p>
                <a:pPr fontAlgn="auto">
                  <a:spcBef>
                    <a:spcPts val="0"/>
                  </a:spcBef>
                  <a:spcAft>
                    <a:spcPts val="0"/>
                  </a:spcAft>
                  <a:buClr>
                    <a:schemeClr val="accent1"/>
                  </a:buClr>
                  <a:buFont typeface="Arial" pitchFamily="34" charset="0"/>
                  <a:buChar char="•"/>
                </a:pPr>
                <a:endParaRPr lang="en-US" sz="1600" i="1" dirty="0" smtClean="0">
                  <a:solidFill>
                    <a:schemeClr val="tx1"/>
                  </a:solidFill>
                  <a:latin typeface="Cambria Math"/>
                  <a:ea typeface="Cambria Math" pitchFamily="18" charset="0"/>
                </a:endParaRPr>
              </a:p>
              <a:p>
                <a:pPr fontAlgn="auto">
                  <a:spcBef>
                    <a:spcPts val="0"/>
                  </a:spcBef>
                  <a:spcAft>
                    <a:spcPts val="0"/>
                  </a:spcAft>
                  <a:buClr>
                    <a:schemeClr val="accent1"/>
                  </a:buClr>
                  <a:buFont typeface="Arial" pitchFamily="34" charset="0"/>
                  <a:buChar char="•"/>
                </a:pPr>
                <a14:m>
                  <m:oMath xmlns:m="http://schemas.openxmlformats.org/officeDocument/2006/math">
                    <m:sSubSup>
                      <m:sSubSupPr>
                        <m:ctrlPr>
                          <a:rPr lang="en-US" sz="1600" i="1">
                            <a:solidFill>
                              <a:schemeClr val="tx1"/>
                            </a:solidFill>
                            <a:latin typeface="Cambria Math"/>
                            <a:ea typeface="Cambria Math" pitchFamily="18" charset="0"/>
                          </a:rPr>
                        </m:ctrlPr>
                      </m:sSubSupPr>
                      <m:e>
                        <m:r>
                          <a:rPr lang="en-US" sz="1600" i="1">
                            <a:solidFill>
                              <a:schemeClr val="tx1"/>
                            </a:solidFill>
                            <a:latin typeface="Cambria Math" panose="02040503050406030204" pitchFamily="18" charset="0"/>
                            <a:ea typeface="Cambria Math" pitchFamily="18" charset="0"/>
                          </a:rPr>
                          <m:t>𝛼</m:t>
                        </m:r>
                      </m:e>
                      <m:sub>
                        <m:r>
                          <a:rPr lang="en-US" sz="1600" i="1">
                            <a:solidFill>
                              <a:schemeClr val="tx1"/>
                            </a:solidFill>
                            <a:latin typeface="Cambria Math" panose="02040503050406030204" pitchFamily="18" charset="0"/>
                            <a:ea typeface="Cambria Math" pitchFamily="18" charset="0"/>
                          </a:rPr>
                          <m:t>𝑖𝑗</m:t>
                        </m:r>
                      </m:sub>
                      <m:sup/>
                    </m:sSubSup>
                  </m:oMath>
                </a14:m>
                <a:r>
                  <a:rPr lang="en-US" sz="1600" dirty="0" smtClean="0">
                    <a:solidFill>
                      <a:schemeClr val="tx1"/>
                    </a:solidFill>
                    <a:latin typeface="Cambria Math" pitchFamily="18" charset="0"/>
                    <a:ea typeface="Cambria Math" pitchFamily="18" charset="0"/>
                    <a:cs typeface="Cambria Math"/>
                  </a:rPr>
                  <a:t>	: Availability </a:t>
                </a:r>
                <a:r>
                  <a:rPr lang="en-US" sz="1600" dirty="0">
                    <a:solidFill>
                      <a:schemeClr val="tx1"/>
                    </a:solidFill>
                    <a:latin typeface="Cambria Math" pitchFamily="18" charset="0"/>
                    <a:ea typeface="Cambria Math" pitchFamily="18" charset="0"/>
                    <a:cs typeface="Cambria Math"/>
                  </a:rPr>
                  <a:t>of</a:t>
                </a:r>
                <a:r>
                  <a:rPr lang="en-US" sz="1600" dirty="0">
                    <a:solidFill>
                      <a:schemeClr val="tx1"/>
                    </a:solidFill>
                    <a:latin typeface="Cambria Math" pitchFamily="18" charset="0"/>
                    <a:ea typeface="Cambria Math" pitchFamily="18" charset="0"/>
                  </a:rPr>
                  <a:t> </a:t>
                </a:r>
                <a:r>
                  <a:rPr lang="en-US" sz="1600" dirty="0" smtClean="0">
                    <a:solidFill>
                      <a:schemeClr val="tx1"/>
                    </a:solidFill>
                    <a:latin typeface="Cambria Math" pitchFamily="18" charset="0"/>
                    <a:ea typeface="Cambria Math" pitchFamily="18" charset="0"/>
                  </a:rPr>
                  <a:t>exemplar to </a:t>
                </a:r>
                <a:r>
                  <a:rPr lang="en-US" sz="1600" dirty="0" smtClean="0">
                    <a:solidFill>
                      <a:schemeClr val="tx1"/>
                    </a:solidFill>
                    <a:latin typeface="Cambria Math" pitchFamily="18" charset="0"/>
                    <a:ea typeface="Cambria Math" pitchFamily="18" charset="0"/>
                    <a:cs typeface="Cambria Math"/>
                  </a:rPr>
                  <a:t>node</a:t>
                </a:r>
              </a:p>
              <a:p>
                <a:pPr fontAlgn="auto">
                  <a:spcBef>
                    <a:spcPts val="0"/>
                  </a:spcBef>
                  <a:spcAft>
                    <a:spcPts val="0"/>
                  </a:spcAft>
                  <a:buClr>
                    <a:schemeClr val="accent1"/>
                  </a:buClr>
                  <a:buFont typeface="Arial" pitchFamily="34" charset="0"/>
                  <a:buChar char="•"/>
                </a:pPr>
                <a:endParaRPr lang="en-US" sz="1600" i="1" dirty="0" smtClean="0">
                  <a:solidFill>
                    <a:schemeClr val="tx1"/>
                  </a:solidFill>
                  <a:latin typeface="Cambria Math" pitchFamily="18" charset="0"/>
                  <a:ea typeface="Cambria Math" pitchFamily="18" charset="0"/>
                </a:endParaRPr>
              </a:p>
              <a:p>
                <a:pPr fontAlgn="auto">
                  <a:spcBef>
                    <a:spcPts val="0"/>
                  </a:spcBef>
                  <a:spcAft>
                    <a:spcPts val="0"/>
                  </a:spcAft>
                  <a:buClr>
                    <a:schemeClr val="accent1"/>
                  </a:buClr>
                  <a:buFont typeface="Arial" pitchFamily="34" charset="0"/>
                  <a:buChar char="•"/>
                </a:pPr>
                <a14:m>
                  <m:oMath xmlns:m="http://schemas.openxmlformats.org/officeDocument/2006/math">
                    <m:sSubSup>
                      <m:sSubSupPr>
                        <m:ctrlPr>
                          <a:rPr lang="en-US" sz="1600" i="1">
                            <a:solidFill>
                              <a:schemeClr val="tx1"/>
                            </a:solidFill>
                            <a:latin typeface="Cambria Math"/>
                            <a:ea typeface="Cambria Math" pitchFamily="18" charset="0"/>
                          </a:rPr>
                        </m:ctrlPr>
                      </m:sSubSupPr>
                      <m:e>
                        <m:r>
                          <a:rPr lang="en-US" sz="1600" b="0" i="1" smtClean="0">
                            <a:solidFill>
                              <a:schemeClr val="tx1"/>
                            </a:solidFill>
                            <a:latin typeface="Cambria Math"/>
                            <a:ea typeface="Cambria Math" pitchFamily="18" charset="0"/>
                          </a:rPr>
                          <m:t>𝑒</m:t>
                        </m:r>
                      </m:e>
                      <m:sub>
                        <m:r>
                          <a:rPr lang="en-US" sz="1600" b="0" i="1" smtClean="0">
                            <a:solidFill>
                              <a:schemeClr val="tx1"/>
                            </a:solidFill>
                            <a:latin typeface="Cambria Math"/>
                            <a:ea typeface="Cambria Math" pitchFamily="18" charset="0"/>
                          </a:rPr>
                          <m:t>𝑖</m:t>
                        </m:r>
                      </m:sub>
                      <m:sup/>
                    </m:sSubSup>
                    <m:r>
                      <a:rPr lang="en-US" sz="1600" b="0" i="1" smtClean="0">
                        <a:solidFill>
                          <a:schemeClr val="tx1"/>
                        </a:solidFill>
                        <a:latin typeface="Cambria Math"/>
                        <a:ea typeface="Cambria Math" pitchFamily="18" charset="0"/>
                      </a:rPr>
                      <m:t> </m:t>
                    </m:r>
                  </m:oMath>
                </a14:m>
                <a:r>
                  <a:rPr lang="en-US" sz="1600" dirty="0" smtClean="0">
                    <a:solidFill>
                      <a:schemeClr val="tx1"/>
                    </a:solidFill>
                    <a:latin typeface="Cambria Math" pitchFamily="18" charset="0"/>
                    <a:ea typeface="Cambria Math" pitchFamily="18" charset="0"/>
                  </a:rPr>
                  <a:t>	: Cluster assignment for node</a:t>
                </a:r>
                <a:endParaRPr lang="en-US" sz="1600" dirty="0" smtClean="0">
                  <a:solidFill>
                    <a:schemeClr val="tx1"/>
                  </a:solidFill>
                  <a:latin typeface="Cambria Math" pitchFamily="18" charset="0"/>
                  <a:ea typeface="Cambria Math" pitchFamily="18" charset="0"/>
                  <a:cs typeface="Cambria Math"/>
                </a:endParaRPr>
              </a:p>
            </p:txBody>
          </p:sp>
        </mc:Choice>
        <mc:Fallback xmlns="">
          <p:sp>
            <p:nvSpPr>
              <p:cNvPr id="70" name="Content Placeholder 3"/>
              <p:cNvSpPr txBox="1">
                <a:spLocks noRot="1" noChangeAspect="1" noMove="1" noResize="1" noEditPoints="1" noAdjustHandles="1" noChangeArrowheads="1" noChangeShapeType="1" noTextEdit="1"/>
              </p:cNvSpPr>
              <p:nvPr/>
            </p:nvSpPr>
            <p:spPr>
              <a:xfrm>
                <a:off x="4368976" y="1930400"/>
                <a:ext cx="4201543" cy="1295510"/>
              </a:xfrm>
              <a:prstGeom prst="rect">
                <a:avLst/>
              </a:prstGeom>
              <a:blipFill rotWithShape="1">
                <a:blip r:embed="rId3"/>
                <a:stretch>
                  <a:fillRect l="-871" t="-1887" b="-707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Content Placeholder 2"/>
              <p:cNvSpPr txBox="1">
                <a:spLocks/>
              </p:cNvSpPr>
              <p:nvPr/>
            </p:nvSpPr>
            <p:spPr>
              <a:xfrm>
                <a:off x="690017" y="3333750"/>
                <a:ext cx="5960964" cy="3524250"/>
              </a:xfrm>
              <a:prstGeom prst="rect">
                <a:avLst/>
              </a:prstGeom>
            </p:spPr>
            <p:txBody>
              <a:bodyPr vert="horz" lIns="91440" tIns="45720" rIns="91440" bIns="45720" numCol="2" rtlCol="0">
                <a:normAutofit/>
              </a:bodyPr>
              <a:lstStyle>
                <a:lvl1pPr marL="349250" indent="-349250" algn="l" defTabSz="914400" rtl="0" eaLnBrk="1" latinLnBrk="0" hangingPunct="1">
                  <a:spcBef>
                    <a:spcPts val="1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a:solidFill>
                      <a:schemeClr val="tx1">
                        <a:lumMod val="65000"/>
                        <a:lumOff val="35000"/>
                      </a:schemeClr>
                    </a:solidFill>
                    <a:latin typeface="+mn-lt"/>
                    <a:ea typeface="+mn-ea"/>
                    <a:cs typeface="+mn-cs"/>
                  </a:defRPr>
                </a:lvl9pPr>
              </a:lstStyle>
              <a:p>
                <a:pPr marL="0" indent="0" fontAlgn="auto">
                  <a:spcBef>
                    <a:spcPts val="0"/>
                  </a:spcBef>
                  <a:spcAft>
                    <a:spcPts val="0"/>
                  </a:spcAft>
                  <a:buNone/>
                </a:pPr>
                <a14:m>
                  <m:oMathPara xmlns:m="http://schemas.openxmlformats.org/officeDocument/2006/math">
                    <m:oMathParaPr>
                      <m:jc m:val="left"/>
                    </m:oMathParaPr>
                    <m:oMath xmlns:m="http://schemas.openxmlformats.org/officeDocument/2006/math">
                      <m:limLow>
                        <m:limLowPr>
                          <m:ctrlPr>
                            <a:rPr lang="en-US" sz="1600" i="1" smtClean="0">
                              <a:solidFill>
                                <a:schemeClr val="tx1"/>
                              </a:solidFill>
                              <a:latin typeface="Cambria Math"/>
                            </a:rPr>
                          </m:ctrlPr>
                        </m:limLowPr>
                        <m:e>
                          <m:r>
                            <m:rPr>
                              <m:sty m:val="p"/>
                            </m:rPr>
                            <a:rPr lang="en-US" sz="1600">
                              <a:solidFill>
                                <a:schemeClr val="tx1"/>
                              </a:solidFill>
                              <a:latin typeface="Cambria Math"/>
                            </a:rPr>
                            <m:t>argmax</m:t>
                          </m:r>
                        </m:e>
                        <m:lim>
                          <m:r>
                            <a:rPr lang="en-US" sz="1600" b="0" i="1" smtClean="0">
                              <a:solidFill>
                                <a:schemeClr val="tx1"/>
                              </a:solidFill>
                              <a:latin typeface="Cambria Math"/>
                            </a:rPr>
                            <m:t>𝑒</m:t>
                          </m:r>
                        </m:lim>
                      </m:limLow>
                      <m:nary>
                        <m:naryPr>
                          <m:chr m:val="∑"/>
                          <m:ctrlPr>
                            <a:rPr lang="en-US" sz="1600" i="1">
                              <a:solidFill>
                                <a:schemeClr val="tx1"/>
                              </a:solidFill>
                              <a:latin typeface="Cambria Math"/>
                            </a:rPr>
                          </m:ctrlPr>
                        </m:naryPr>
                        <m:sub>
                          <m:r>
                            <m:rPr>
                              <m:brk m:alnAt="23"/>
                            </m:rPr>
                            <a:rPr lang="en-US" sz="1600" i="1">
                              <a:solidFill>
                                <a:schemeClr val="tx1"/>
                              </a:solidFill>
                              <a:latin typeface="Cambria Math"/>
                            </a:rPr>
                            <m:t>𝑖</m:t>
                          </m:r>
                          <m:r>
                            <a:rPr lang="en-US" sz="1600" i="1">
                              <a:solidFill>
                                <a:schemeClr val="tx1"/>
                              </a:solidFill>
                              <a:latin typeface="Cambria Math"/>
                            </a:rPr>
                            <m:t>=1</m:t>
                          </m:r>
                        </m:sub>
                        <m:sup>
                          <m:r>
                            <a:rPr lang="en-US" sz="1600" i="1">
                              <a:solidFill>
                                <a:schemeClr val="tx1"/>
                              </a:solidFill>
                              <a:latin typeface="Cambria Math"/>
                            </a:rPr>
                            <m:t>𝑁</m:t>
                          </m:r>
                        </m:sup>
                        <m:e>
                          <m:r>
                            <a:rPr lang="en-US" sz="1600" i="1">
                              <a:solidFill>
                                <a:schemeClr val="tx1"/>
                              </a:solidFill>
                              <a:latin typeface="Cambria Math"/>
                            </a:rPr>
                            <m:t>𝑠</m:t>
                          </m:r>
                          <m:d>
                            <m:dPr>
                              <m:ctrlPr>
                                <a:rPr lang="en-US" sz="1600" i="1">
                                  <a:solidFill>
                                    <a:schemeClr val="tx1"/>
                                  </a:solidFill>
                                  <a:latin typeface="Cambria Math"/>
                                </a:rPr>
                              </m:ctrlPr>
                            </m:dPr>
                            <m:e>
                              <m:r>
                                <a:rPr lang="en-US" sz="1600" i="1">
                                  <a:solidFill>
                                    <a:schemeClr val="tx1"/>
                                  </a:solidFill>
                                  <a:latin typeface="Cambria Math"/>
                                </a:rPr>
                                <m:t>𝑖</m:t>
                              </m:r>
                              <m:r>
                                <a:rPr lang="en-US" sz="1600" i="1">
                                  <a:solidFill>
                                    <a:schemeClr val="tx1"/>
                                  </a:solidFill>
                                  <a:latin typeface="Cambria Math"/>
                                </a:rPr>
                                <m:t>,</m:t>
                              </m:r>
                              <m:sSub>
                                <m:sSubPr>
                                  <m:ctrlPr>
                                    <a:rPr lang="en-US" sz="1600" i="1">
                                      <a:solidFill>
                                        <a:schemeClr val="tx1"/>
                                      </a:solidFill>
                                      <a:latin typeface="Cambria Math"/>
                                    </a:rPr>
                                  </m:ctrlPr>
                                </m:sSubPr>
                                <m:e>
                                  <m:r>
                                    <a:rPr lang="en-US" sz="1600" b="0" i="1" smtClean="0">
                                      <a:solidFill>
                                        <a:schemeClr val="tx1"/>
                                      </a:solidFill>
                                      <a:latin typeface="Cambria Math"/>
                                    </a:rPr>
                                    <m:t>𝑒</m:t>
                                  </m:r>
                                </m:e>
                                <m:sub>
                                  <m:r>
                                    <a:rPr lang="en-US" sz="1600" i="1">
                                      <a:solidFill>
                                        <a:schemeClr val="tx1"/>
                                      </a:solidFill>
                                      <a:latin typeface="Cambria Math"/>
                                    </a:rPr>
                                    <m:t>𝑖</m:t>
                                  </m:r>
                                </m:sub>
                              </m:sSub>
                            </m:e>
                          </m:d>
                        </m:e>
                      </m:nary>
                      <m:r>
                        <a:rPr lang="en-US" sz="1600" i="1">
                          <a:solidFill>
                            <a:schemeClr val="tx1"/>
                          </a:solidFill>
                          <a:latin typeface="Cambria Math"/>
                        </a:rPr>
                        <m:t>+</m:t>
                      </m:r>
                      <m:nary>
                        <m:naryPr>
                          <m:chr m:val="∑"/>
                          <m:ctrlPr>
                            <a:rPr lang="en-US" sz="1600" i="1">
                              <a:solidFill>
                                <a:schemeClr val="tx1"/>
                              </a:solidFill>
                              <a:latin typeface="Cambria Math"/>
                            </a:rPr>
                          </m:ctrlPr>
                        </m:naryPr>
                        <m:sub>
                          <m:r>
                            <m:rPr>
                              <m:brk m:alnAt="23"/>
                            </m:rPr>
                            <a:rPr lang="en-US" sz="1600" i="1">
                              <a:solidFill>
                                <a:schemeClr val="tx1"/>
                              </a:solidFill>
                              <a:latin typeface="Cambria Math"/>
                            </a:rPr>
                            <m:t>𝑘</m:t>
                          </m:r>
                          <m:r>
                            <a:rPr lang="en-US" sz="1600" i="1">
                              <a:solidFill>
                                <a:schemeClr val="tx1"/>
                              </a:solidFill>
                              <a:latin typeface="Cambria Math"/>
                            </a:rPr>
                            <m:t>=1</m:t>
                          </m:r>
                        </m:sub>
                        <m:sup>
                          <m:r>
                            <a:rPr lang="en-US" sz="1600" i="1">
                              <a:solidFill>
                                <a:schemeClr val="tx1"/>
                              </a:solidFill>
                              <a:latin typeface="Cambria Math"/>
                            </a:rPr>
                            <m:t>𝑁</m:t>
                          </m:r>
                        </m:sup>
                        <m:e>
                          <m:r>
                            <a:rPr lang="en-US" sz="1600" b="0" i="1" smtClean="0">
                              <a:solidFill>
                                <a:schemeClr val="tx1"/>
                              </a:solidFill>
                              <a:latin typeface="Cambria Math"/>
                            </a:rPr>
                            <m:t>𝑝</m:t>
                          </m:r>
                          <m:r>
                            <a:rPr lang="en-US" sz="1600" i="1">
                              <a:solidFill>
                                <a:schemeClr val="tx1"/>
                              </a:solidFill>
                              <a:latin typeface="Cambria Math"/>
                            </a:rPr>
                            <m:t>(</m:t>
                          </m:r>
                          <m:r>
                            <a:rPr lang="en-US" sz="1600" b="0" i="1" smtClean="0">
                              <a:solidFill>
                                <a:schemeClr val="tx1"/>
                              </a:solidFill>
                              <a:latin typeface="Cambria Math"/>
                            </a:rPr>
                            <m:t>𝑒</m:t>
                          </m:r>
                          <m:r>
                            <a:rPr lang="en-US" sz="1600" i="1">
                              <a:solidFill>
                                <a:schemeClr val="tx1"/>
                              </a:solidFill>
                              <a:latin typeface="Cambria Math"/>
                            </a:rPr>
                            <m:t>)</m:t>
                          </m:r>
                        </m:e>
                      </m:nary>
                    </m:oMath>
                  </m:oMathPara>
                </a14:m>
                <a:endParaRPr lang="en-US" sz="1600" dirty="0" smtClean="0">
                  <a:solidFill>
                    <a:schemeClr val="tx1"/>
                  </a:solidFill>
                  <a:latin typeface="Cambria Math"/>
                  <a:cs typeface="Cambria Math"/>
                </a:endParaRPr>
              </a:p>
              <a:p>
                <a:pPr marL="0" indent="0" fontAlgn="auto">
                  <a:spcBef>
                    <a:spcPts val="0"/>
                  </a:spcBef>
                  <a:spcAft>
                    <a:spcPts val="0"/>
                  </a:spcAft>
                  <a:buNone/>
                </a:pPr>
                <a:endParaRPr lang="en-US" sz="1600" dirty="0">
                  <a:solidFill>
                    <a:schemeClr val="tx1"/>
                  </a:solidFill>
                  <a:latin typeface="Cambria Math"/>
                  <a:cs typeface="Cambria Math"/>
                </a:endParaRPr>
              </a:p>
              <a:p>
                <a:pPr marL="0" indent="0" fontAlgn="auto">
                  <a:spcBef>
                    <a:spcPts val="0"/>
                  </a:spcBef>
                  <a:spcAft>
                    <a:spcPts val="0"/>
                  </a:spcAft>
                  <a:buNone/>
                </a:pPr>
                <a:endParaRPr lang="en-US" sz="1600" dirty="0">
                  <a:solidFill>
                    <a:schemeClr val="tx1"/>
                  </a:solidFill>
                  <a:latin typeface="Cambria Math"/>
                </a:endParaRPr>
              </a:p>
              <a:p>
                <a:pPr marL="0" indent="0" fontAlgn="auto">
                  <a:spcBef>
                    <a:spcPts val="0"/>
                  </a:spcBef>
                  <a:spcAft>
                    <a:spcPts val="0"/>
                  </a:spcAft>
                  <a:buNone/>
                </a:pPr>
                <a14:m>
                  <m:oMathPara xmlns:m="http://schemas.openxmlformats.org/officeDocument/2006/math">
                    <m:oMathParaPr>
                      <m:jc m:val="left"/>
                    </m:oMathParaPr>
                    <m:oMath xmlns:m="http://schemas.openxmlformats.org/officeDocument/2006/math">
                      <m:sSub>
                        <m:sSubPr>
                          <m:ctrlPr>
                            <a:rPr lang="en-US" sz="1600" i="1">
                              <a:solidFill>
                                <a:schemeClr val="tx1"/>
                              </a:solidFill>
                              <a:latin typeface="Cambria Math"/>
                            </a:rPr>
                          </m:ctrlPr>
                        </m:sSubPr>
                        <m:e>
                          <m:r>
                            <a:rPr lang="en-US" sz="1600" b="0" i="1" smtClean="0">
                              <a:solidFill>
                                <a:schemeClr val="tx1"/>
                              </a:solidFill>
                              <a:latin typeface="Cambria Math"/>
                            </a:rPr>
                            <m:t>𝑝</m:t>
                          </m:r>
                        </m:e>
                        <m:sub>
                          <m:r>
                            <a:rPr lang="en-US" sz="1600" i="1">
                              <a:solidFill>
                                <a:schemeClr val="tx1"/>
                              </a:solidFill>
                              <a:latin typeface="Cambria Math"/>
                            </a:rPr>
                            <m:t>𝑘</m:t>
                          </m:r>
                        </m:sub>
                      </m:sSub>
                      <m:d>
                        <m:dPr>
                          <m:ctrlPr>
                            <a:rPr lang="en-US" sz="1600" i="1">
                              <a:solidFill>
                                <a:schemeClr val="tx1"/>
                              </a:solidFill>
                              <a:latin typeface="Cambria Math"/>
                            </a:rPr>
                          </m:ctrlPr>
                        </m:dPr>
                        <m:e>
                          <m:r>
                            <a:rPr lang="en-US" sz="1600" b="0" i="1" smtClean="0">
                              <a:solidFill>
                                <a:schemeClr val="tx1"/>
                              </a:solidFill>
                              <a:latin typeface="Cambria Math"/>
                            </a:rPr>
                            <m:t>𝑒</m:t>
                          </m:r>
                        </m:e>
                      </m:d>
                      <m:r>
                        <a:rPr lang="en-US" sz="1600" i="1">
                          <a:solidFill>
                            <a:schemeClr val="tx1"/>
                          </a:solidFill>
                          <a:latin typeface="Cambria Math"/>
                        </a:rPr>
                        <m:t>=</m:t>
                      </m:r>
                      <m:d>
                        <m:dPr>
                          <m:begChr m:val="{"/>
                          <m:endChr m:val=""/>
                          <m:ctrlPr>
                            <a:rPr lang="en-US" sz="1600" i="1">
                              <a:solidFill>
                                <a:schemeClr val="tx1"/>
                              </a:solidFill>
                              <a:latin typeface="Cambria Math"/>
                            </a:rPr>
                          </m:ctrlPr>
                        </m:dPr>
                        <m:e>
                          <m:m>
                            <m:mPr>
                              <m:mcs>
                                <m:mc>
                                  <m:mcPr>
                                    <m:count m:val="2"/>
                                    <m:mcJc m:val="center"/>
                                  </m:mcPr>
                                </m:mc>
                              </m:mcs>
                              <m:ctrlPr>
                                <a:rPr lang="en-US" sz="1600" i="1">
                                  <a:solidFill>
                                    <a:schemeClr val="tx1"/>
                                  </a:solidFill>
                                  <a:latin typeface="Cambria Math"/>
                                </a:rPr>
                              </m:ctrlPr>
                            </m:mPr>
                            <m:mr>
                              <m:e>
                                <m:r>
                                  <m:rPr>
                                    <m:brk m:alnAt="7"/>
                                  </m:rPr>
                                  <a:rPr lang="en-US" sz="1600" i="1">
                                    <a:solidFill>
                                      <a:schemeClr val="tx1"/>
                                    </a:solidFill>
                                    <a:latin typeface="Cambria Math"/>
                                  </a:rPr>
                                  <m:t>−</m:t>
                                </m:r>
                                <m:r>
                                  <a:rPr lang="en-US" sz="1600" i="1">
                                    <a:solidFill>
                                      <a:schemeClr val="tx1"/>
                                    </a:solidFill>
                                    <a:latin typeface="Cambria Math"/>
                                    <a:ea typeface="Cambria Math"/>
                                  </a:rPr>
                                  <m:t>∞</m:t>
                                </m:r>
                              </m:e>
                              <m:e>
                                <m:sSub>
                                  <m:sSubPr>
                                    <m:ctrlPr>
                                      <a:rPr lang="en-US" sz="1600" i="1" dirty="0">
                                        <a:solidFill>
                                          <a:schemeClr val="tx1"/>
                                        </a:solidFill>
                                        <a:latin typeface="Cambria Math"/>
                                        <a:ea typeface="MS PGothic" charset="0"/>
                                      </a:rPr>
                                    </m:ctrlPr>
                                  </m:sSubPr>
                                  <m:e>
                                    <m:r>
                                      <a:rPr lang="en-US" sz="1600" b="0" i="1" dirty="0" smtClean="0">
                                        <a:solidFill>
                                          <a:schemeClr val="tx1"/>
                                        </a:solidFill>
                                        <a:latin typeface="Cambria Math"/>
                                        <a:ea typeface="MS PGothic" charset="0"/>
                                      </a:rPr>
                                      <m:t>𝑒</m:t>
                                    </m:r>
                                  </m:e>
                                  <m:sub>
                                    <m:r>
                                      <a:rPr lang="en-US" sz="1600" i="1" dirty="0">
                                        <a:solidFill>
                                          <a:schemeClr val="tx1"/>
                                        </a:solidFill>
                                        <a:latin typeface="Cambria Math"/>
                                        <a:ea typeface="MS PGothic" charset="0"/>
                                      </a:rPr>
                                      <m:t>𝑘</m:t>
                                    </m:r>
                                  </m:sub>
                                </m:sSub>
                                <m:r>
                                  <a:rPr lang="en-US" sz="1600" i="1" dirty="0">
                                    <a:solidFill>
                                      <a:schemeClr val="tx1"/>
                                    </a:solidFill>
                                    <a:latin typeface="Cambria Math"/>
                                    <a:ea typeface="Cambria Math"/>
                                  </a:rPr>
                                  <m:t>≠</m:t>
                                </m:r>
                                <m:r>
                                  <a:rPr lang="en-US" sz="1600" i="1" dirty="0">
                                    <a:solidFill>
                                      <a:schemeClr val="tx1"/>
                                    </a:solidFill>
                                    <a:latin typeface="Cambria Math"/>
                                    <a:ea typeface="Cambria Math"/>
                                  </a:rPr>
                                  <m:t>𝑘</m:t>
                                </m:r>
                                <m:r>
                                  <a:rPr lang="en-US" sz="1600" i="1" dirty="0">
                                    <a:solidFill>
                                      <a:schemeClr val="tx1"/>
                                    </a:solidFill>
                                    <a:latin typeface="Cambria Math"/>
                                    <a:ea typeface="Cambria Math"/>
                                  </a:rPr>
                                  <m:t> </m:t>
                                </m:r>
                                <m:r>
                                  <m:rPr>
                                    <m:nor/>
                                  </m:rPr>
                                  <a:rPr lang="en-US" sz="1600" dirty="0">
                                    <a:solidFill>
                                      <a:schemeClr val="tx1"/>
                                    </a:solidFill>
                                    <a:latin typeface="Cambria Math"/>
                                    <a:ea typeface="Cambria Math"/>
                                  </a:rPr>
                                  <m:t>but</m:t>
                                </m:r>
                                <m:r>
                                  <m:rPr>
                                    <m:nor/>
                                  </m:rPr>
                                  <a:rPr lang="en-US" sz="1600" dirty="0">
                                    <a:solidFill>
                                      <a:schemeClr val="tx1"/>
                                    </a:solidFill>
                                    <a:latin typeface="Cambria Math"/>
                                    <a:ea typeface="Cambria Math"/>
                                  </a:rPr>
                                  <m:t> </m:t>
                                </m:r>
                                <m:r>
                                  <a:rPr lang="en-US" sz="1600" i="1" dirty="0">
                                    <a:solidFill>
                                      <a:schemeClr val="tx1"/>
                                    </a:solidFill>
                                    <a:latin typeface="Cambria Math"/>
                                    <a:ea typeface="Cambria Math"/>
                                  </a:rPr>
                                  <m:t>∃</m:t>
                                </m:r>
                                <m:r>
                                  <a:rPr lang="en-US" sz="1600" i="1" dirty="0">
                                    <a:solidFill>
                                      <a:schemeClr val="tx1"/>
                                    </a:solidFill>
                                    <a:latin typeface="Cambria Math"/>
                                    <a:ea typeface="Cambria Math"/>
                                  </a:rPr>
                                  <m:t>𝑖</m:t>
                                </m:r>
                                <m:r>
                                  <a:rPr lang="en-US" sz="1600" i="1" dirty="0">
                                    <a:solidFill>
                                      <a:schemeClr val="tx1"/>
                                    </a:solidFill>
                                    <a:latin typeface="Cambria Math"/>
                                    <a:ea typeface="Cambria Math"/>
                                  </a:rPr>
                                  <m:t> :</m:t>
                                </m:r>
                                <m:sSub>
                                  <m:sSubPr>
                                    <m:ctrlPr>
                                      <a:rPr lang="en-US" sz="1600" i="1" dirty="0">
                                        <a:solidFill>
                                          <a:schemeClr val="tx1"/>
                                        </a:solidFill>
                                        <a:latin typeface="Cambria Math"/>
                                        <a:ea typeface="Cambria Math"/>
                                      </a:rPr>
                                    </m:ctrlPr>
                                  </m:sSubPr>
                                  <m:e>
                                    <m:r>
                                      <a:rPr lang="en-US" sz="1600" b="0" i="1" dirty="0" smtClean="0">
                                        <a:solidFill>
                                          <a:schemeClr val="tx1"/>
                                        </a:solidFill>
                                        <a:latin typeface="Cambria Math"/>
                                        <a:ea typeface="Cambria Math"/>
                                      </a:rPr>
                                      <m:t>𝑒</m:t>
                                    </m:r>
                                  </m:e>
                                  <m:sub>
                                    <m:r>
                                      <a:rPr lang="en-US" sz="1600" i="1" dirty="0">
                                        <a:solidFill>
                                          <a:schemeClr val="tx1"/>
                                        </a:solidFill>
                                        <a:latin typeface="Cambria Math"/>
                                        <a:ea typeface="Cambria Math"/>
                                      </a:rPr>
                                      <m:t>𝑖</m:t>
                                    </m:r>
                                  </m:sub>
                                </m:sSub>
                                <m:r>
                                  <a:rPr lang="en-US" sz="1600" i="1" dirty="0">
                                    <a:solidFill>
                                      <a:schemeClr val="tx1"/>
                                    </a:solidFill>
                                    <a:latin typeface="Cambria Math"/>
                                    <a:ea typeface="Cambria Math"/>
                                  </a:rPr>
                                  <m:t>=</m:t>
                                </m:r>
                                <m:r>
                                  <a:rPr lang="en-US" sz="1600" i="1" dirty="0">
                                    <a:solidFill>
                                      <a:schemeClr val="tx1"/>
                                    </a:solidFill>
                                    <a:latin typeface="Cambria Math"/>
                                    <a:ea typeface="Cambria Math"/>
                                  </a:rPr>
                                  <m:t>𝑘</m:t>
                                </m:r>
                              </m:e>
                            </m:mr>
                            <m:mr>
                              <m:e>
                                <m:r>
                                  <a:rPr lang="en-US" sz="1600" i="1">
                                    <a:solidFill>
                                      <a:schemeClr val="tx1"/>
                                    </a:solidFill>
                                    <a:latin typeface="Cambria Math"/>
                                  </a:rPr>
                                  <m:t>0</m:t>
                                </m:r>
                              </m:e>
                              <m:e>
                                <m:r>
                                  <m:rPr>
                                    <m:nor/>
                                  </m:rPr>
                                  <a:rPr lang="en-US" sz="1600">
                                    <a:solidFill>
                                      <a:schemeClr val="tx1"/>
                                    </a:solidFill>
                                    <a:latin typeface="Cambria Math"/>
                                  </a:rPr>
                                  <m:t>otherwise</m:t>
                                </m:r>
                              </m:e>
                            </m:mr>
                          </m:m>
                        </m:e>
                      </m:d>
                    </m:oMath>
                  </m:oMathPara>
                </a14:m>
                <a:endParaRPr lang="en-US" sz="1600" dirty="0" smtClean="0">
                  <a:solidFill>
                    <a:schemeClr val="tx1"/>
                  </a:solidFill>
                  <a:latin typeface="Cambria Math"/>
                  <a:ea typeface="MS PGothic" charset="0"/>
                  <a:cs typeface="Cambria Math"/>
                </a:endParaRPr>
              </a:p>
              <a:p>
                <a:pPr marL="0" indent="0" fontAlgn="auto">
                  <a:spcBef>
                    <a:spcPts val="0"/>
                  </a:spcBef>
                  <a:spcAft>
                    <a:spcPts val="0"/>
                  </a:spcAft>
                  <a:buNone/>
                </a:pPr>
                <a:endParaRPr lang="en-US" sz="1600" dirty="0" smtClean="0">
                  <a:solidFill>
                    <a:schemeClr val="tx1"/>
                  </a:solidFill>
                  <a:latin typeface="Cambria Math"/>
                  <a:ea typeface="MS PGothic" charset="0"/>
                  <a:cs typeface="Cambria Math"/>
                </a:endParaRPr>
              </a:p>
              <a:p>
                <a:pPr marL="0" indent="0" fontAlgn="auto">
                  <a:spcBef>
                    <a:spcPts val="0"/>
                  </a:spcBef>
                  <a:spcAft>
                    <a:spcPts val="0"/>
                  </a:spcAft>
                  <a:buNone/>
                </a:pPr>
                <a14:m>
                  <m:oMathPara xmlns:m="http://schemas.openxmlformats.org/officeDocument/2006/math">
                    <m:oMathParaPr>
                      <m:jc m:val="left"/>
                    </m:oMathParaPr>
                    <m:oMath xmlns:m="http://schemas.openxmlformats.org/officeDocument/2006/math">
                      <m:sSubSup>
                        <m:sSubSupPr>
                          <m:ctrlPr>
                            <a:rPr lang="en-US" sz="1600" i="1">
                              <a:solidFill>
                                <a:schemeClr val="tx1"/>
                              </a:solidFill>
                              <a:latin typeface="Cambria Math"/>
                            </a:rPr>
                          </m:ctrlPr>
                        </m:sSubSupPr>
                        <m:e>
                          <m:r>
                            <a:rPr lang="en-US" sz="1600" i="1" smtClean="0">
                              <a:solidFill>
                                <a:schemeClr val="tx1"/>
                              </a:solidFill>
                              <a:latin typeface="Cambria Math"/>
                              <a:ea typeface="Cambria Math"/>
                            </a:rPr>
                            <m:t>𝛼</m:t>
                          </m:r>
                        </m:e>
                        <m:sub>
                          <m:r>
                            <a:rPr lang="en-US" sz="1600" i="1">
                              <a:solidFill>
                                <a:schemeClr val="tx1"/>
                              </a:solidFill>
                              <a:latin typeface="Cambria Math"/>
                            </a:rPr>
                            <m:t>𝑖𝑗</m:t>
                          </m:r>
                        </m:sub>
                        <m:sup/>
                      </m:sSubSup>
                      <m:r>
                        <a:rPr lang="en-US" sz="1600" i="1">
                          <a:solidFill>
                            <a:schemeClr val="tx1"/>
                          </a:solidFill>
                          <a:latin typeface="Cambria Math"/>
                        </a:rPr>
                        <m:t>=</m:t>
                      </m:r>
                      <m:d>
                        <m:dPr>
                          <m:begChr m:val="{"/>
                          <m:endChr m:val=""/>
                          <m:ctrlPr>
                            <a:rPr lang="en-US" sz="1600" i="1">
                              <a:solidFill>
                                <a:schemeClr val="tx1"/>
                              </a:solidFill>
                              <a:latin typeface="Cambria Math"/>
                            </a:rPr>
                          </m:ctrlPr>
                        </m:dPr>
                        <m:e>
                          <m:m>
                            <m:mPr>
                              <m:mcs>
                                <m:mc>
                                  <m:mcPr>
                                    <m:count m:val="2"/>
                                    <m:mcJc m:val="center"/>
                                  </m:mcPr>
                                </m:mc>
                              </m:mcs>
                              <m:ctrlPr>
                                <a:rPr lang="en-US" sz="1600" i="1">
                                  <a:solidFill>
                                    <a:schemeClr val="tx1"/>
                                  </a:solidFill>
                                  <a:latin typeface="Cambria Math"/>
                                </a:rPr>
                              </m:ctrlPr>
                            </m:mPr>
                            <m:mr>
                              <m:e>
                                <m:nary>
                                  <m:naryPr>
                                    <m:chr m:val="∑"/>
                                    <m:supHide m:val="on"/>
                                    <m:ctrlPr>
                                      <a:rPr lang="en-US" sz="1600" i="1">
                                        <a:solidFill>
                                          <a:schemeClr val="tx1"/>
                                        </a:solidFill>
                                        <a:latin typeface="Cambria Math"/>
                                      </a:rPr>
                                    </m:ctrlPr>
                                  </m:naryPr>
                                  <m:sub>
                                    <m:r>
                                      <m:rPr>
                                        <m:brk m:alnAt="7"/>
                                      </m:rPr>
                                      <a:rPr lang="en-US" sz="1600" i="1">
                                        <a:solidFill>
                                          <a:schemeClr val="tx1"/>
                                        </a:solidFill>
                                        <a:latin typeface="Cambria Math"/>
                                      </a:rPr>
                                      <m:t>𝑘</m:t>
                                    </m:r>
                                    <m:r>
                                      <a:rPr lang="en-US" sz="1600" i="1">
                                        <a:solidFill>
                                          <a:schemeClr val="tx1"/>
                                        </a:solidFill>
                                        <a:latin typeface="Cambria Math"/>
                                        <a:ea typeface="Cambria Math"/>
                                      </a:rPr>
                                      <m:t>≠</m:t>
                                    </m:r>
                                    <m:r>
                                      <a:rPr lang="en-US" sz="1600" i="1">
                                        <a:solidFill>
                                          <a:schemeClr val="tx1"/>
                                        </a:solidFill>
                                        <a:latin typeface="Cambria Math"/>
                                        <a:ea typeface="Cambria Math"/>
                                      </a:rPr>
                                      <m:t>𝑗</m:t>
                                    </m:r>
                                  </m:sub>
                                  <m:sup/>
                                  <m:e>
                                    <m:func>
                                      <m:funcPr>
                                        <m:ctrlPr>
                                          <a:rPr lang="en-US" sz="1600" i="1">
                                            <a:solidFill>
                                              <a:schemeClr val="tx1"/>
                                            </a:solidFill>
                                            <a:latin typeface="Cambria Math"/>
                                          </a:rPr>
                                        </m:ctrlPr>
                                      </m:funcPr>
                                      <m:fName>
                                        <m:limLow>
                                          <m:limLowPr>
                                            <m:ctrlPr>
                                              <a:rPr lang="en-US" sz="1600" i="1">
                                                <a:solidFill>
                                                  <a:schemeClr val="tx1"/>
                                                </a:solidFill>
                                                <a:latin typeface="Cambria Math"/>
                                              </a:rPr>
                                            </m:ctrlPr>
                                          </m:limLowPr>
                                          <m:e>
                                            <m:r>
                                              <m:rPr>
                                                <m:sty m:val="p"/>
                                              </m:rPr>
                                              <a:rPr lang="en-US" sz="1600">
                                                <a:solidFill>
                                                  <a:schemeClr val="tx1"/>
                                                </a:solidFill>
                                                <a:latin typeface="Cambria Math"/>
                                              </a:rPr>
                                              <m:t>max</m:t>
                                            </m:r>
                                          </m:e>
                                          <m:lim>
                                            <m:r>
                                              <a:rPr lang="en-US" sz="1600" i="1">
                                                <a:solidFill>
                                                  <a:schemeClr val="tx1"/>
                                                </a:solidFill>
                                                <a:latin typeface="Cambria Math"/>
                                              </a:rPr>
                                              <m:t> </m:t>
                                            </m:r>
                                          </m:lim>
                                        </m:limLow>
                                      </m:fName>
                                      <m:e>
                                        <m:r>
                                          <a:rPr lang="en-US" sz="1600" i="1">
                                            <a:solidFill>
                                              <a:schemeClr val="tx1"/>
                                            </a:solidFill>
                                            <a:latin typeface="Cambria Math"/>
                                          </a:rPr>
                                          <m:t>(0,</m:t>
                                        </m:r>
                                        <m:sSubSup>
                                          <m:sSubSupPr>
                                            <m:ctrlPr>
                                              <a:rPr lang="en-US" sz="1600" i="1">
                                                <a:solidFill>
                                                  <a:schemeClr val="tx1"/>
                                                </a:solidFill>
                                                <a:latin typeface="Cambria Math"/>
                                              </a:rPr>
                                            </m:ctrlPr>
                                          </m:sSubSupPr>
                                          <m:e>
                                            <m:r>
                                              <a:rPr lang="en-US" sz="1600" i="1">
                                                <a:solidFill>
                                                  <a:schemeClr val="tx1"/>
                                                </a:solidFill>
                                                <a:latin typeface="Cambria Math"/>
                                                <a:ea typeface="Cambria Math"/>
                                              </a:rPr>
                                              <m:t>𝜌</m:t>
                                            </m:r>
                                          </m:e>
                                          <m:sub>
                                            <m:r>
                                              <a:rPr lang="en-US" sz="1600" i="1">
                                                <a:solidFill>
                                                  <a:schemeClr val="tx1"/>
                                                </a:solidFill>
                                                <a:latin typeface="Cambria Math"/>
                                                <a:ea typeface="Cambria Math"/>
                                              </a:rPr>
                                              <m:t>𝑘</m:t>
                                            </m:r>
                                            <m:r>
                                              <a:rPr lang="en-US" sz="1600" i="1">
                                                <a:solidFill>
                                                  <a:schemeClr val="tx1"/>
                                                </a:solidFill>
                                                <a:latin typeface="Cambria Math"/>
                                              </a:rPr>
                                              <m:t>𝑗</m:t>
                                            </m:r>
                                          </m:sub>
                                          <m:sup/>
                                        </m:sSubSup>
                                        <m:r>
                                          <a:rPr lang="en-US" sz="1600" i="1" dirty="0">
                                            <a:solidFill>
                                              <a:schemeClr val="tx1"/>
                                            </a:solidFill>
                                            <a:latin typeface="Cambria Math"/>
                                            <a:ea typeface="MS PGothic" charset="0"/>
                                            <a:cs typeface="Cambria Math"/>
                                          </a:rPr>
                                          <m:t>)</m:t>
                                        </m:r>
                                      </m:e>
                                    </m:func>
                                  </m:e>
                                </m:nary>
                              </m:e>
                              <m:e>
                                <m:r>
                                  <a:rPr lang="en-US" sz="1600" b="0" i="1" dirty="0" smtClean="0">
                                    <a:solidFill>
                                      <a:schemeClr val="tx1"/>
                                    </a:solidFill>
                                    <a:latin typeface="Cambria Math"/>
                                    <a:ea typeface="MS PGothic" charset="0"/>
                                  </a:rPr>
                                  <m:t>𝑖</m:t>
                                </m:r>
                                <m:r>
                                  <a:rPr lang="en-US" sz="1600" b="0" i="1" dirty="0" smtClean="0">
                                    <a:solidFill>
                                      <a:schemeClr val="tx1"/>
                                    </a:solidFill>
                                    <a:latin typeface="Cambria Math"/>
                                    <a:ea typeface="MS PGothic" charset="0"/>
                                  </a:rPr>
                                  <m:t>=</m:t>
                                </m:r>
                                <m:r>
                                  <a:rPr lang="en-US" sz="1600" b="0" i="1" dirty="0" smtClean="0">
                                    <a:solidFill>
                                      <a:schemeClr val="tx1"/>
                                    </a:solidFill>
                                    <a:latin typeface="Cambria Math"/>
                                    <a:ea typeface="MS PGothic" charset="0"/>
                                  </a:rPr>
                                  <m:t>𝑗</m:t>
                                </m:r>
                              </m:e>
                            </m:mr>
                            <m:mr>
                              <m:e>
                                <m:func>
                                  <m:funcPr>
                                    <m:ctrlPr>
                                      <a:rPr lang="en-US" sz="1600" i="1">
                                        <a:solidFill>
                                          <a:schemeClr val="tx1"/>
                                        </a:solidFill>
                                        <a:latin typeface="Cambria Math"/>
                                      </a:rPr>
                                    </m:ctrlPr>
                                  </m:funcPr>
                                  <m:fName>
                                    <m:limLow>
                                      <m:limLowPr>
                                        <m:ctrlPr>
                                          <a:rPr lang="en-US" sz="1600" i="1">
                                            <a:solidFill>
                                              <a:schemeClr val="tx1"/>
                                            </a:solidFill>
                                            <a:latin typeface="Cambria Math"/>
                                          </a:rPr>
                                        </m:ctrlPr>
                                      </m:limLowPr>
                                      <m:e>
                                        <m:r>
                                          <m:rPr>
                                            <m:sty m:val="p"/>
                                          </m:rPr>
                                          <a:rPr lang="en-US" sz="1600">
                                            <a:solidFill>
                                              <a:schemeClr val="tx1"/>
                                            </a:solidFill>
                                            <a:latin typeface="Cambria Math"/>
                                          </a:rPr>
                                          <m:t>min</m:t>
                                        </m:r>
                                      </m:e>
                                      <m:lim>
                                        <m:r>
                                          <a:rPr lang="en-US" sz="1600" i="1">
                                            <a:solidFill>
                                              <a:schemeClr val="tx1"/>
                                            </a:solidFill>
                                            <a:latin typeface="Cambria Math"/>
                                          </a:rPr>
                                          <m:t> </m:t>
                                        </m:r>
                                      </m:lim>
                                    </m:limLow>
                                  </m:fName>
                                  <m:e>
                                    <m:r>
                                      <a:rPr lang="en-US" sz="1600" i="1">
                                        <a:solidFill>
                                          <a:schemeClr val="tx1"/>
                                        </a:solidFill>
                                        <a:latin typeface="Cambria Math"/>
                                      </a:rPr>
                                      <m:t>[0,</m:t>
                                    </m:r>
                                  </m:e>
                                </m:func>
                                <m:sSubSup>
                                  <m:sSubSupPr>
                                    <m:ctrlPr>
                                      <a:rPr lang="en-US" sz="1600" i="1">
                                        <a:solidFill>
                                          <a:schemeClr val="tx1"/>
                                        </a:solidFill>
                                        <a:latin typeface="Cambria Math"/>
                                      </a:rPr>
                                    </m:ctrlPr>
                                  </m:sSubSupPr>
                                  <m:e>
                                    <m:r>
                                      <a:rPr lang="en-US" sz="1600" i="1">
                                        <a:solidFill>
                                          <a:schemeClr val="tx1"/>
                                        </a:solidFill>
                                        <a:latin typeface="Cambria Math"/>
                                        <a:ea typeface="Cambria Math"/>
                                      </a:rPr>
                                      <m:t>𝜌</m:t>
                                    </m:r>
                                  </m:e>
                                  <m:sub>
                                    <m:r>
                                      <a:rPr lang="en-US" sz="1600" i="1">
                                        <a:solidFill>
                                          <a:schemeClr val="tx1"/>
                                        </a:solidFill>
                                        <a:latin typeface="Cambria Math"/>
                                        <a:ea typeface="Cambria Math"/>
                                      </a:rPr>
                                      <m:t>𝑗</m:t>
                                    </m:r>
                                    <m:r>
                                      <a:rPr lang="en-US" sz="1600" i="1">
                                        <a:solidFill>
                                          <a:schemeClr val="tx1"/>
                                        </a:solidFill>
                                        <a:latin typeface="Cambria Math"/>
                                      </a:rPr>
                                      <m:t>𝑗</m:t>
                                    </m:r>
                                  </m:sub>
                                  <m:sup/>
                                </m:sSubSup>
                                <m:r>
                                  <a:rPr lang="en-US" sz="1600" i="1">
                                    <a:solidFill>
                                      <a:schemeClr val="tx1"/>
                                    </a:solidFill>
                                    <a:latin typeface="Cambria Math"/>
                                  </a:rPr>
                                  <m:t>+</m:t>
                                </m:r>
                                <m:nary>
                                  <m:naryPr>
                                    <m:chr m:val="∑"/>
                                    <m:supHide m:val="on"/>
                                    <m:ctrlPr>
                                      <a:rPr lang="en-US" sz="1600" i="1">
                                        <a:solidFill>
                                          <a:schemeClr val="tx1"/>
                                        </a:solidFill>
                                        <a:latin typeface="Cambria Math"/>
                                      </a:rPr>
                                    </m:ctrlPr>
                                  </m:naryPr>
                                  <m:sub>
                                    <m:r>
                                      <m:rPr>
                                        <m:brk m:alnAt="7"/>
                                      </m:rPr>
                                      <a:rPr lang="en-US" sz="1600" i="1">
                                        <a:solidFill>
                                          <a:schemeClr val="tx1"/>
                                        </a:solidFill>
                                        <a:latin typeface="Cambria Math"/>
                                      </a:rPr>
                                      <m:t>𝑘</m:t>
                                    </m:r>
                                    <m:r>
                                      <a:rPr lang="en-US" sz="1600" i="1">
                                        <a:solidFill>
                                          <a:schemeClr val="tx1"/>
                                        </a:solidFill>
                                        <a:latin typeface="Cambria Math"/>
                                        <a:ea typeface="Cambria Math"/>
                                      </a:rPr>
                                      <m:t>∉{</m:t>
                                    </m:r>
                                    <m:r>
                                      <a:rPr lang="en-US" sz="1600" i="1">
                                        <a:solidFill>
                                          <a:schemeClr val="tx1"/>
                                        </a:solidFill>
                                        <a:latin typeface="Cambria Math"/>
                                        <a:ea typeface="Cambria Math"/>
                                      </a:rPr>
                                      <m:t>𝑖</m:t>
                                    </m:r>
                                    <m:r>
                                      <a:rPr lang="en-US" sz="1600" i="1">
                                        <a:solidFill>
                                          <a:schemeClr val="tx1"/>
                                        </a:solidFill>
                                        <a:latin typeface="Cambria Math"/>
                                        <a:ea typeface="Cambria Math"/>
                                      </a:rPr>
                                      <m:t>,</m:t>
                                    </m:r>
                                    <m:r>
                                      <a:rPr lang="en-US" sz="1600" i="1">
                                        <a:solidFill>
                                          <a:schemeClr val="tx1"/>
                                        </a:solidFill>
                                        <a:latin typeface="Cambria Math"/>
                                        <a:ea typeface="Cambria Math"/>
                                      </a:rPr>
                                      <m:t>𝑗</m:t>
                                    </m:r>
                                    <m:r>
                                      <a:rPr lang="en-US" sz="1600" i="1">
                                        <a:solidFill>
                                          <a:schemeClr val="tx1"/>
                                        </a:solidFill>
                                        <a:latin typeface="Cambria Math"/>
                                        <a:ea typeface="Cambria Math"/>
                                      </a:rPr>
                                      <m:t>}</m:t>
                                    </m:r>
                                  </m:sub>
                                  <m:sup/>
                                  <m:e>
                                    <m:func>
                                      <m:funcPr>
                                        <m:ctrlPr>
                                          <a:rPr lang="en-US" sz="1600" i="1">
                                            <a:solidFill>
                                              <a:schemeClr val="tx1"/>
                                            </a:solidFill>
                                            <a:latin typeface="Cambria Math"/>
                                          </a:rPr>
                                        </m:ctrlPr>
                                      </m:funcPr>
                                      <m:fName>
                                        <m:limLow>
                                          <m:limLowPr>
                                            <m:ctrlPr>
                                              <a:rPr lang="en-US" sz="1600" i="1">
                                                <a:solidFill>
                                                  <a:schemeClr val="tx1"/>
                                                </a:solidFill>
                                                <a:latin typeface="Cambria Math"/>
                                              </a:rPr>
                                            </m:ctrlPr>
                                          </m:limLowPr>
                                          <m:e>
                                            <m:r>
                                              <m:rPr>
                                                <m:sty m:val="p"/>
                                              </m:rPr>
                                              <a:rPr lang="en-US" sz="1600">
                                                <a:solidFill>
                                                  <a:schemeClr val="tx1"/>
                                                </a:solidFill>
                                                <a:latin typeface="Cambria Math"/>
                                              </a:rPr>
                                              <m:t>max</m:t>
                                            </m:r>
                                          </m:e>
                                          <m:lim>
                                            <m:r>
                                              <a:rPr lang="en-US" sz="1600" i="1">
                                                <a:solidFill>
                                                  <a:schemeClr val="tx1"/>
                                                </a:solidFill>
                                                <a:latin typeface="Cambria Math"/>
                                              </a:rPr>
                                              <m:t> </m:t>
                                            </m:r>
                                          </m:lim>
                                        </m:limLow>
                                      </m:fName>
                                      <m:e>
                                        <m:r>
                                          <a:rPr lang="en-US" sz="1600" i="1">
                                            <a:solidFill>
                                              <a:schemeClr val="tx1"/>
                                            </a:solidFill>
                                            <a:latin typeface="Cambria Math"/>
                                          </a:rPr>
                                          <m:t>(0,</m:t>
                                        </m:r>
                                        <m:sSubSup>
                                          <m:sSubSupPr>
                                            <m:ctrlPr>
                                              <a:rPr lang="en-US" sz="1600" i="1">
                                                <a:solidFill>
                                                  <a:schemeClr val="tx1"/>
                                                </a:solidFill>
                                                <a:latin typeface="Cambria Math"/>
                                              </a:rPr>
                                            </m:ctrlPr>
                                          </m:sSubSupPr>
                                          <m:e>
                                            <m:r>
                                              <a:rPr lang="en-US" sz="1600" i="1">
                                                <a:solidFill>
                                                  <a:schemeClr val="tx1"/>
                                                </a:solidFill>
                                                <a:latin typeface="Cambria Math"/>
                                                <a:ea typeface="Cambria Math"/>
                                              </a:rPr>
                                              <m:t>𝜌</m:t>
                                            </m:r>
                                          </m:e>
                                          <m:sub>
                                            <m:r>
                                              <a:rPr lang="en-US" sz="1600" i="1">
                                                <a:solidFill>
                                                  <a:schemeClr val="tx1"/>
                                                </a:solidFill>
                                                <a:latin typeface="Cambria Math"/>
                                                <a:ea typeface="Cambria Math"/>
                                              </a:rPr>
                                              <m:t>𝑘</m:t>
                                            </m:r>
                                            <m:r>
                                              <a:rPr lang="en-US" sz="1600" i="1">
                                                <a:solidFill>
                                                  <a:schemeClr val="tx1"/>
                                                </a:solidFill>
                                                <a:latin typeface="Cambria Math"/>
                                              </a:rPr>
                                              <m:t>𝑗</m:t>
                                            </m:r>
                                          </m:sub>
                                          <m:sup/>
                                        </m:sSubSup>
                                        <m:r>
                                          <a:rPr lang="en-US" sz="1600" i="1" dirty="0">
                                            <a:solidFill>
                                              <a:schemeClr val="tx1"/>
                                            </a:solidFill>
                                            <a:latin typeface="Cambria Math"/>
                                            <a:ea typeface="MS PGothic" charset="0"/>
                                            <a:cs typeface="Cambria Math"/>
                                          </a:rPr>
                                          <m:t>)</m:t>
                                        </m:r>
                                      </m:e>
                                    </m:func>
                                    <m:r>
                                      <a:rPr lang="en-US" sz="1600" i="1" dirty="0">
                                        <a:solidFill>
                                          <a:schemeClr val="tx1"/>
                                        </a:solidFill>
                                        <a:latin typeface="Cambria Math"/>
                                        <a:ea typeface="MS PGothic" charset="0"/>
                                        <a:cs typeface="Cambria Math"/>
                                      </a:rPr>
                                      <m:t>]</m:t>
                                    </m:r>
                                  </m:e>
                                </m:nary>
                              </m:e>
                              <m:e>
                                <m:r>
                                  <a:rPr lang="en-US" sz="1600" b="0" i="1" smtClean="0">
                                    <a:solidFill>
                                      <a:schemeClr val="tx1"/>
                                    </a:solidFill>
                                    <a:latin typeface="Cambria Math"/>
                                  </a:rPr>
                                  <m:t>𝑖</m:t>
                                </m:r>
                                <m:r>
                                  <a:rPr lang="en-US" sz="1600" b="0" i="1" smtClean="0">
                                    <a:solidFill>
                                      <a:schemeClr val="tx1"/>
                                    </a:solidFill>
                                    <a:latin typeface="Cambria Math"/>
                                    <a:ea typeface="Cambria Math"/>
                                  </a:rPr>
                                  <m:t>≠</m:t>
                                </m:r>
                                <m:r>
                                  <a:rPr lang="en-US" sz="1600" b="0" i="1" smtClean="0">
                                    <a:solidFill>
                                      <a:schemeClr val="tx1"/>
                                    </a:solidFill>
                                    <a:latin typeface="Cambria Math"/>
                                    <a:ea typeface="Cambria Math"/>
                                  </a:rPr>
                                  <m:t>𝑗</m:t>
                                </m:r>
                              </m:e>
                            </m:mr>
                          </m:m>
                        </m:e>
                      </m:d>
                    </m:oMath>
                  </m:oMathPara>
                </a14:m>
                <a:endParaRPr lang="en-US" sz="1600" b="0" dirty="0" smtClean="0">
                  <a:solidFill>
                    <a:schemeClr val="tx1"/>
                  </a:solidFill>
                  <a:latin typeface="Cambria Math"/>
                  <a:ea typeface="MS PGothic" charset="0"/>
                  <a:cs typeface="Cambria Math"/>
                </a:endParaRPr>
              </a:p>
              <a:p>
                <a:pPr marL="0" indent="0" fontAlgn="auto">
                  <a:spcBef>
                    <a:spcPts val="0"/>
                  </a:spcBef>
                  <a:spcAft>
                    <a:spcPts val="0"/>
                  </a:spcAft>
                  <a:buNone/>
                </a:pPr>
                <a:endParaRPr lang="en-US" sz="1600" i="1" dirty="0" smtClean="0">
                  <a:solidFill>
                    <a:schemeClr val="tx1"/>
                  </a:solidFill>
                  <a:latin typeface="Cambria Math"/>
                </a:endParaRPr>
              </a:p>
            </p:txBody>
          </p:sp>
        </mc:Choice>
        <mc:Fallback xmlns="">
          <p:sp>
            <p:nvSpPr>
              <p:cNvPr id="72" name="Content Placeholder 2"/>
              <p:cNvSpPr txBox="1">
                <a:spLocks noRot="1" noChangeAspect="1" noMove="1" noResize="1" noEditPoints="1" noAdjustHandles="1" noChangeArrowheads="1" noChangeShapeType="1" noTextEdit="1"/>
              </p:cNvSpPr>
              <p:nvPr/>
            </p:nvSpPr>
            <p:spPr>
              <a:xfrm>
                <a:off x="690017" y="3333750"/>
                <a:ext cx="5960964" cy="3524250"/>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5486400" y="5095875"/>
                <a:ext cx="2580899" cy="109542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600" i="1" smtClean="0">
                              <a:solidFill>
                                <a:schemeClr val="tx1"/>
                              </a:solidFill>
                              <a:latin typeface="Cambria Math"/>
                            </a:rPr>
                          </m:ctrlPr>
                        </m:sSubSupPr>
                        <m:e>
                          <m:r>
                            <a:rPr lang="en-US" sz="1600" i="1">
                              <a:solidFill>
                                <a:schemeClr val="tx1"/>
                              </a:solidFill>
                              <a:latin typeface="Cambria Math"/>
                              <a:ea typeface="Cambria Math"/>
                            </a:rPr>
                            <m:t>𝜌</m:t>
                          </m:r>
                        </m:e>
                        <m:sub>
                          <m:r>
                            <a:rPr lang="en-US" sz="1600" i="1">
                              <a:solidFill>
                                <a:schemeClr val="tx1"/>
                              </a:solidFill>
                              <a:latin typeface="Cambria Math"/>
                            </a:rPr>
                            <m:t>𝑖𝑗</m:t>
                          </m:r>
                        </m:sub>
                        <m:sup/>
                      </m:sSubSup>
                      <m:r>
                        <a:rPr lang="en-US" sz="1600" i="1">
                          <a:solidFill>
                            <a:schemeClr val="tx1"/>
                          </a:solidFill>
                          <a:latin typeface="Cambria Math"/>
                        </a:rPr>
                        <m:t>=</m:t>
                      </m:r>
                      <m:sSubSup>
                        <m:sSubSupPr>
                          <m:ctrlPr>
                            <a:rPr lang="en-US" sz="1600" i="1">
                              <a:solidFill>
                                <a:schemeClr val="tx1"/>
                              </a:solidFill>
                              <a:latin typeface="Cambria Math"/>
                            </a:rPr>
                          </m:ctrlPr>
                        </m:sSubSupPr>
                        <m:e>
                          <m:r>
                            <a:rPr lang="en-US" sz="1600" i="1">
                              <a:solidFill>
                                <a:schemeClr val="tx1"/>
                              </a:solidFill>
                              <a:latin typeface="Cambria Math"/>
                            </a:rPr>
                            <m:t>𝑠</m:t>
                          </m:r>
                        </m:e>
                        <m:sub>
                          <m:r>
                            <a:rPr lang="en-US" sz="1600" i="1">
                              <a:solidFill>
                                <a:schemeClr val="tx1"/>
                              </a:solidFill>
                              <a:latin typeface="Cambria Math"/>
                            </a:rPr>
                            <m:t>𝑖𝑗</m:t>
                          </m:r>
                        </m:sub>
                        <m:sup/>
                      </m:sSubSup>
                      <m:r>
                        <a:rPr lang="en-US" sz="1600" i="1">
                          <a:solidFill>
                            <a:schemeClr val="tx1"/>
                          </a:solidFill>
                          <a:latin typeface="Cambria Math"/>
                        </a:rPr>
                        <m:t>−</m:t>
                      </m:r>
                      <m:func>
                        <m:funcPr>
                          <m:ctrlPr>
                            <a:rPr lang="en-US" sz="1600" i="1">
                              <a:solidFill>
                                <a:schemeClr val="tx1"/>
                              </a:solidFill>
                              <a:latin typeface="Cambria Math"/>
                            </a:rPr>
                          </m:ctrlPr>
                        </m:funcPr>
                        <m:fName>
                          <m:limLow>
                            <m:limLowPr>
                              <m:ctrlPr>
                                <a:rPr lang="en-US" sz="1600" i="1">
                                  <a:solidFill>
                                    <a:schemeClr val="tx1"/>
                                  </a:solidFill>
                                  <a:latin typeface="Cambria Math"/>
                                </a:rPr>
                              </m:ctrlPr>
                            </m:limLowPr>
                            <m:e>
                              <m:r>
                                <m:rPr>
                                  <m:sty m:val="p"/>
                                </m:rPr>
                                <a:rPr lang="en-US" sz="1600">
                                  <a:solidFill>
                                    <a:schemeClr val="tx1"/>
                                  </a:solidFill>
                                  <a:latin typeface="Cambria Math"/>
                                </a:rPr>
                                <m:t>max</m:t>
                              </m:r>
                            </m:e>
                            <m:lim>
                              <m:r>
                                <a:rPr lang="en-US" sz="1600" i="1">
                                  <a:solidFill>
                                    <a:schemeClr val="tx1"/>
                                  </a:solidFill>
                                  <a:latin typeface="Cambria Math"/>
                                </a:rPr>
                                <m:t>𝑘</m:t>
                              </m:r>
                              <m:r>
                                <a:rPr lang="en-US" sz="1600" i="1">
                                  <a:solidFill>
                                    <a:schemeClr val="tx1"/>
                                  </a:solidFill>
                                  <a:latin typeface="Cambria Math"/>
                                  <a:ea typeface="Cambria Math"/>
                                </a:rPr>
                                <m:t>≠</m:t>
                              </m:r>
                              <m:r>
                                <a:rPr lang="en-US" sz="1600" i="1">
                                  <a:solidFill>
                                    <a:schemeClr val="tx1"/>
                                  </a:solidFill>
                                  <a:latin typeface="Cambria Math"/>
                                  <a:ea typeface="Cambria Math"/>
                                </a:rPr>
                                <m:t>𝑗</m:t>
                              </m:r>
                            </m:lim>
                          </m:limLow>
                        </m:fName>
                        <m:e>
                          <m:r>
                            <a:rPr lang="en-US" sz="1600" i="1">
                              <a:solidFill>
                                <a:schemeClr val="tx1"/>
                              </a:solidFill>
                              <a:latin typeface="Cambria Math"/>
                            </a:rPr>
                            <m:t>(</m:t>
                          </m:r>
                          <m:sSubSup>
                            <m:sSubSupPr>
                              <m:ctrlPr>
                                <a:rPr lang="en-US" sz="1600" i="1">
                                  <a:solidFill>
                                    <a:schemeClr val="tx1"/>
                                  </a:solidFill>
                                  <a:latin typeface="Cambria Math"/>
                                </a:rPr>
                              </m:ctrlPr>
                            </m:sSubSupPr>
                            <m:e>
                              <m:r>
                                <a:rPr lang="en-US" sz="1600" i="1">
                                  <a:solidFill>
                                    <a:schemeClr val="tx1"/>
                                  </a:solidFill>
                                  <a:latin typeface="Cambria Math"/>
                                  <a:ea typeface="Cambria Math"/>
                                </a:rPr>
                                <m:t>𝛼</m:t>
                              </m:r>
                            </m:e>
                            <m:sub>
                              <m:r>
                                <a:rPr lang="en-US" sz="1600" i="1">
                                  <a:solidFill>
                                    <a:schemeClr val="tx1"/>
                                  </a:solidFill>
                                  <a:latin typeface="Cambria Math"/>
                                </a:rPr>
                                <m:t>𝑖𝑘</m:t>
                              </m:r>
                            </m:sub>
                            <m:sup/>
                          </m:sSubSup>
                          <m:r>
                            <a:rPr lang="en-US" sz="1600" i="1">
                              <a:solidFill>
                                <a:schemeClr val="tx1"/>
                              </a:solidFill>
                              <a:latin typeface="Cambria Math"/>
                            </a:rPr>
                            <m:t>+</m:t>
                          </m:r>
                          <m:sSubSup>
                            <m:sSubSupPr>
                              <m:ctrlPr>
                                <a:rPr lang="en-US" sz="1600" i="1">
                                  <a:solidFill>
                                    <a:schemeClr val="tx1"/>
                                  </a:solidFill>
                                  <a:latin typeface="Cambria Math"/>
                                </a:rPr>
                              </m:ctrlPr>
                            </m:sSubSupPr>
                            <m:e>
                              <m:r>
                                <a:rPr lang="en-US" sz="1600" i="1">
                                  <a:solidFill>
                                    <a:schemeClr val="tx1"/>
                                  </a:solidFill>
                                  <a:latin typeface="Cambria Math"/>
                                </a:rPr>
                                <m:t>𝑠</m:t>
                              </m:r>
                            </m:e>
                            <m:sub>
                              <m:r>
                                <a:rPr lang="en-US" sz="1600" i="1">
                                  <a:solidFill>
                                    <a:schemeClr val="tx1"/>
                                  </a:solidFill>
                                  <a:latin typeface="Cambria Math"/>
                                </a:rPr>
                                <m:t>𝑖𝑘</m:t>
                              </m:r>
                            </m:sub>
                            <m:sup/>
                          </m:sSubSup>
                          <m:r>
                            <a:rPr lang="en-US" sz="1600" i="1">
                              <a:solidFill>
                                <a:schemeClr val="tx1"/>
                              </a:solidFill>
                              <a:latin typeface="Cambria Math"/>
                            </a:rPr>
                            <m:t>)</m:t>
                          </m:r>
                        </m:e>
                      </m:func>
                    </m:oMath>
                  </m:oMathPara>
                </a14:m>
                <a:endParaRPr lang="en-US" sz="1600" i="1" dirty="0" smtClean="0">
                  <a:solidFill>
                    <a:schemeClr val="tx1"/>
                  </a:solidFill>
                  <a:latin typeface="Cambria Math"/>
                </a:endParaRPr>
              </a:p>
              <a:p>
                <a:endParaRPr lang="en-US" sz="1600" i="1" dirty="0">
                  <a:solidFill>
                    <a:schemeClr val="tx1"/>
                  </a:solidFill>
                  <a:latin typeface="Cambria Math"/>
                </a:endParaRPr>
              </a:p>
              <a:p>
                <a:pPr/>
                <a14:m>
                  <m:oMathPara xmlns:m="http://schemas.openxmlformats.org/officeDocument/2006/math">
                    <m:oMathParaPr>
                      <m:jc m:val="left"/>
                    </m:oMathParaPr>
                    <m:oMath xmlns:m="http://schemas.openxmlformats.org/officeDocument/2006/math">
                      <m:sSubSup>
                        <m:sSubSupPr>
                          <m:ctrlPr>
                            <a:rPr lang="en-US" sz="1600" i="1" smtClean="0">
                              <a:solidFill>
                                <a:schemeClr val="tx1"/>
                              </a:solidFill>
                              <a:latin typeface="Cambria Math"/>
                            </a:rPr>
                          </m:ctrlPr>
                        </m:sSubSupPr>
                        <m:e>
                          <m:r>
                            <a:rPr lang="en-US" sz="1600" i="1">
                              <a:solidFill>
                                <a:schemeClr val="tx1"/>
                              </a:solidFill>
                              <a:latin typeface="Cambria Math"/>
                            </a:rPr>
                            <m:t>𝑒</m:t>
                          </m:r>
                        </m:e>
                        <m:sub>
                          <m:r>
                            <a:rPr lang="en-US" sz="1600" b="0" i="1" smtClean="0">
                              <a:solidFill>
                                <a:schemeClr val="tx1"/>
                              </a:solidFill>
                              <a:latin typeface="Cambria Math"/>
                            </a:rPr>
                            <m:t>𝑖</m:t>
                          </m:r>
                        </m:sub>
                        <m:sup/>
                      </m:sSubSup>
                      <m:r>
                        <a:rPr lang="en-US" sz="1600" i="1">
                          <a:solidFill>
                            <a:schemeClr val="tx1"/>
                          </a:solidFill>
                          <a:latin typeface="Cambria Math"/>
                        </a:rPr>
                        <m:t>=</m:t>
                      </m:r>
                      <m:func>
                        <m:funcPr>
                          <m:ctrlPr>
                            <a:rPr lang="en-US" sz="1600" i="1">
                              <a:solidFill>
                                <a:schemeClr val="tx1"/>
                              </a:solidFill>
                              <a:latin typeface="Cambria Math"/>
                            </a:rPr>
                          </m:ctrlPr>
                        </m:funcPr>
                        <m:fName>
                          <m:limLow>
                            <m:limLowPr>
                              <m:ctrlPr>
                                <a:rPr lang="en-US" sz="1600" i="1">
                                  <a:solidFill>
                                    <a:schemeClr val="tx1"/>
                                  </a:solidFill>
                                  <a:latin typeface="Cambria Math"/>
                                </a:rPr>
                              </m:ctrlPr>
                            </m:limLowPr>
                            <m:e>
                              <m:r>
                                <m:rPr>
                                  <m:sty m:val="p"/>
                                </m:rPr>
                                <a:rPr lang="en-US" sz="1600">
                                  <a:solidFill>
                                    <a:schemeClr val="tx1"/>
                                  </a:solidFill>
                                  <a:latin typeface="Cambria Math"/>
                                </a:rPr>
                                <m:t>argmax</m:t>
                              </m:r>
                            </m:e>
                            <m:lim>
                              <m:r>
                                <a:rPr lang="en-US" sz="1600" b="0" i="1" smtClean="0">
                                  <a:solidFill>
                                    <a:schemeClr val="tx1"/>
                                  </a:solidFill>
                                  <a:latin typeface="Cambria Math"/>
                                </a:rPr>
                                <m:t>𝑗</m:t>
                              </m:r>
                            </m:lim>
                          </m:limLow>
                        </m:fName>
                        <m:e>
                          <m:r>
                            <a:rPr lang="en-US" sz="1600" b="0" i="1" smtClean="0">
                              <a:solidFill>
                                <a:schemeClr val="tx1"/>
                              </a:solidFill>
                              <a:latin typeface="Cambria Math"/>
                            </a:rPr>
                            <m:t>(</m:t>
                          </m:r>
                          <m:sSubSup>
                            <m:sSubSupPr>
                              <m:ctrlPr>
                                <a:rPr lang="en-US" sz="1600" i="1">
                                  <a:solidFill>
                                    <a:schemeClr val="tx1"/>
                                  </a:solidFill>
                                  <a:latin typeface="Cambria Math"/>
                                </a:rPr>
                              </m:ctrlPr>
                            </m:sSubSupPr>
                            <m:e>
                              <m:r>
                                <a:rPr lang="en-US" sz="1600" i="1">
                                  <a:solidFill>
                                    <a:schemeClr val="tx1"/>
                                  </a:solidFill>
                                  <a:latin typeface="Cambria Math"/>
                                  <a:ea typeface="Cambria Math"/>
                                </a:rPr>
                                <m:t>𝛼</m:t>
                              </m:r>
                            </m:e>
                            <m:sub>
                              <m:r>
                                <a:rPr lang="en-US" sz="1600" i="1">
                                  <a:solidFill>
                                    <a:schemeClr val="tx1"/>
                                  </a:solidFill>
                                  <a:latin typeface="Cambria Math"/>
                                  <a:ea typeface="Cambria Math"/>
                                </a:rPr>
                                <m:t>𝑖𝑗</m:t>
                              </m:r>
                            </m:sub>
                            <m:sup/>
                          </m:sSubSup>
                          <m:r>
                            <a:rPr lang="en-US" sz="1600" i="1">
                              <a:solidFill>
                                <a:schemeClr val="tx1"/>
                              </a:solidFill>
                              <a:latin typeface="Cambria Math"/>
                            </a:rPr>
                            <m:t>+</m:t>
                          </m:r>
                          <m:sSubSup>
                            <m:sSubSupPr>
                              <m:ctrlPr>
                                <a:rPr lang="en-US" sz="1600" i="1">
                                  <a:solidFill>
                                    <a:schemeClr val="tx1"/>
                                  </a:solidFill>
                                  <a:latin typeface="Cambria Math"/>
                                </a:rPr>
                              </m:ctrlPr>
                            </m:sSubSupPr>
                            <m:e>
                              <m:r>
                                <a:rPr lang="en-US" sz="1600" i="1">
                                  <a:solidFill>
                                    <a:schemeClr val="tx1"/>
                                  </a:solidFill>
                                  <a:latin typeface="Cambria Math"/>
                                  <a:ea typeface="Cambria Math"/>
                                </a:rPr>
                                <m:t>𝜌</m:t>
                              </m:r>
                            </m:e>
                            <m:sub>
                              <m:r>
                                <a:rPr lang="en-US" sz="1600" i="1">
                                  <a:solidFill>
                                    <a:schemeClr val="tx1"/>
                                  </a:solidFill>
                                  <a:latin typeface="Cambria Math"/>
                                  <a:ea typeface="Cambria Math"/>
                                </a:rPr>
                                <m:t>𝑖</m:t>
                              </m:r>
                              <m:r>
                                <a:rPr lang="en-US" sz="1600" i="1">
                                  <a:solidFill>
                                    <a:schemeClr val="tx1"/>
                                  </a:solidFill>
                                  <a:latin typeface="Cambria Math"/>
                                </a:rPr>
                                <m:t>𝑗</m:t>
                              </m:r>
                            </m:sub>
                            <m:sup/>
                          </m:sSubSup>
                          <m:r>
                            <a:rPr lang="en-US" sz="1600" b="0" i="1" smtClean="0">
                              <a:solidFill>
                                <a:schemeClr val="tx1"/>
                              </a:solidFill>
                              <a:latin typeface="Cambria Math"/>
                            </a:rPr>
                            <m:t>)</m:t>
                          </m:r>
                        </m:e>
                      </m:func>
                    </m:oMath>
                  </m:oMathPara>
                </a14:m>
                <a:endParaRPr lang="en-US" sz="1600" dirty="0" smtClean="0"/>
              </a:p>
            </p:txBody>
          </p:sp>
        </mc:Choice>
        <mc:Fallback xmlns="">
          <p:sp>
            <p:nvSpPr>
              <p:cNvPr id="3" name="TextBox 2"/>
              <p:cNvSpPr txBox="1">
                <a:spLocks noRot="1" noChangeAspect="1" noMove="1" noResize="1" noEditPoints="1" noAdjustHandles="1" noChangeArrowheads="1" noChangeShapeType="1" noTextEdit="1"/>
              </p:cNvSpPr>
              <p:nvPr/>
            </p:nvSpPr>
            <p:spPr>
              <a:xfrm>
                <a:off x="5486400" y="5095875"/>
                <a:ext cx="2580899" cy="1095428"/>
              </a:xfrm>
              <a:prstGeom prst="rect">
                <a:avLst/>
              </a:prstGeom>
              <a:blipFill rotWithShape="1">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888099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200025" y="1071563"/>
            <a:ext cx="8848725" cy="858837"/>
          </a:xfrm>
        </p:spPr>
        <p:txBody>
          <a:bodyPr>
            <a:normAutofit fontScale="90000"/>
          </a:bodyPr>
          <a:lstStyle/>
          <a:p>
            <a:r>
              <a:rPr lang="en-US" dirty="0" smtClean="0">
                <a:solidFill>
                  <a:schemeClr val="accent2">
                    <a:lumMod val="75000"/>
                  </a:schemeClr>
                </a:solidFill>
                <a:latin typeface="Calibri" charset="0"/>
                <a:ea typeface="MS PGothic" charset="0"/>
              </a:rPr>
              <a:t>Hierarchical </a:t>
            </a:r>
            <a:r>
              <a:rPr lang="en-US" dirty="0">
                <a:solidFill>
                  <a:schemeClr val="accent2">
                    <a:lumMod val="75000"/>
                  </a:schemeClr>
                </a:solidFill>
                <a:latin typeface="Calibri" charset="0"/>
                <a:ea typeface="MS PGothic" charset="0"/>
              </a:rPr>
              <a:t>Affinity </a:t>
            </a:r>
            <a:r>
              <a:rPr lang="en-US" dirty="0" smtClean="0">
                <a:solidFill>
                  <a:schemeClr val="accent2">
                    <a:lumMod val="75000"/>
                  </a:schemeClr>
                </a:solidFill>
                <a:latin typeface="Calibri" charset="0"/>
                <a:ea typeface="MS PGothic" charset="0"/>
              </a:rPr>
              <a:t>Propagation</a:t>
            </a:r>
            <a:r>
              <a:rPr lang="en-US" sz="3100" dirty="0" smtClean="0">
                <a:ea typeface="MS PGothic" charset="0"/>
              </a:rPr>
              <a:t> </a:t>
            </a:r>
            <a:br>
              <a:rPr lang="en-US" sz="3100" dirty="0" smtClean="0">
                <a:ea typeface="MS PGothic" charset="0"/>
              </a:rPr>
            </a:br>
            <a:r>
              <a:rPr lang="en-US" sz="2200" dirty="0" smtClean="0">
                <a:ea typeface="MS PGothic" charset="0"/>
              </a:rPr>
              <a:t>(</a:t>
            </a:r>
            <a:r>
              <a:rPr lang="en-US" sz="2200" dirty="0" err="1" smtClean="0">
                <a:ea typeface="MS PGothic" charset="0"/>
              </a:rPr>
              <a:t>Givoni</a:t>
            </a:r>
            <a:r>
              <a:rPr lang="en-US" sz="2200" dirty="0" smtClean="0">
                <a:ea typeface="MS PGothic" charset="0"/>
              </a:rPr>
              <a:t>, Chung, and Frey, </a:t>
            </a:r>
            <a:r>
              <a:rPr lang="en-US" sz="2200" dirty="0">
                <a:ea typeface="MS PGothic" charset="0"/>
              </a:rPr>
              <a:t>2007)</a:t>
            </a:r>
            <a:endParaRPr lang="en-US" sz="2200" dirty="0">
              <a:solidFill>
                <a:schemeClr val="accent2">
                  <a:lumMod val="75000"/>
                </a:schemeClr>
              </a:solidFill>
              <a:latin typeface="Calibri" charset="0"/>
              <a:ea typeface="MS PGothic" charset="0"/>
            </a:endParaRPr>
          </a:p>
        </p:txBody>
      </p:sp>
      <p:sp>
        <p:nvSpPr>
          <p:cNvPr id="10" name="Content Placeholder 6"/>
          <p:cNvSpPr>
            <a:spLocks noGrp="1"/>
          </p:cNvSpPr>
          <p:nvPr>
            <p:ph idx="1"/>
          </p:nvPr>
        </p:nvSpPr>
        <p:spPr>
          <a:xfrm>
            <a:off x="457200" y="2203450"/>
            <a:ext cx="8229600" cy="3922713"/>
          </a:xfrm>
        </p:spPr>
        <p:txBody>
          <a:bodyPr>
            <a:normAutofit/>
          </a:bodyPr>
          <a:lstStyle/>
          <a:p>
            <a:pPr eaLnBrk="1" hangingPunct="1"/>
            <a:r>
              <a:rPr lang="en-US" dirty="0" smtClean="0">
                <a:latin typeface="Calibri" charset="0"/>
                <a:ea typeface="MS PGothic" charset="0"/>
              </a:rPr>
              <a:t>Input: Similarity Matrix ( N x N ) and Number of Levels</a:t>
            </a:r>
          </a:p>
          <a:p>
            <a:r>
              <a:rPr lang="en-US" dirty="0" smtClean="0">
                <a:latin typeface="Calibri" charset="0"/>
                <a:ea typeface="MS PGothic" charset="0"/>
              </a:rPr>
              <a:t>Output: </a:t>
            </a:r>
            <a:r>
              <a:rPr lang="en-US" dirty="0">
                <a:latin typeface="Calibri" charset="0"/>
                <a:ea typeface="MS PGothic" charset="0"/>
              </a:rPr>
              <a:t>Hierarchy of Clusters</a:t>
            </a:r>
            <a:endParaRPr lang="en-US" dirty="0" smtClean="0">
              <a:latin typeface="Calibri" charset="0"/>
              <a:ea typeface="MS PGothic" charset="0"/>
            </a:endParaRPr>
          </a:p>
          <a:p>
            <a:pPr marL="0" indent="0" eaLnBrk="1" hangingPunct="1">
              <a:buNone/>
            </a:pPr>
            <a:endParaRPr lang="en-US" dirty="0" smtClean="0">
              <a:latin typeface="Calibri" charset="0"/>
              <a:ea typeface="MS PGothic" charset="0"/>
            </a:endParaRPr>
          </a:p>
        </p:txBody>
      </p:sp>
      <p:sp>
        <p:nvSpPr>
          <p:cNvPr id="3" name="Slide Number Placeholder 2"/>
          <p:cNvSpPr>
            <a:spLocks noGrp="1"/>
          </p:cNvSpPr>
          <p:nvPr>
            <p:ph type="sldNum" sz="quarter" idx="12"/>
          </p:nvPr>
        </p:nvSpPr>
        <p:spPr/>
        <p:txBody>
          <a:bodyPr>
            <a:normAutofit/>
          </a:bodyPr>
          <a:lstStyle/>
          <a:p>
            <a:fld id="{89C7DFD6-7F6F-9F47-9D2F-CA1624647C8D}" type="slidenum">
              <a:rPr lang="en-US" smtClean="0"/>
              <a:pPr/>
              <a:t>9</a:t>
            </a:fld>
            <a:endParaRPr lang="en-US"/>
          </a:p>
        </p:txBody>
      </p:sp>
      <p:sp>
        <p:nvSpPr>
          <p:cNvPr id="235" name="TextBox 234"/>
          <p:cNvSpPr txBox="1"/>
          <p:nvPr/>
        </p:nvSpPr>
        <p:spPr>
          <a:xfrm>
            <a:off x="1691126" y="4394305"/>
            <a:ext cx="837827" cy="369332"/>
          </a:xfrm>
          <a:prstGeom prst="rect">
            <a:avLst/>
          </a:prstGeom>
          <a:noFill/>
        </p:spPr>
        <p:txBody>
          <a:bodyPr wrap="none" rtlCol="0">
            <a:spAutoFit/>
          </a:bodyPr>
          <a:lstStyle/>
          <a:p>
            <a:r>
              <a:rPr lang="en-US" dirty="0" smtClean="0"/>
              <a:t>Level 3</a:t>
            </a:r>
            <a:endParaRPr lang="en-US" dirty="0"/>
          </a:p>
        </p:txBody>
      </p:sp>
      <p:sp>
        <p:nvSpPr>
          <p:cNvPr id="245" name="TextBox 244"/>
          <p:cNvSpPr txBox="1"/>
          <p:nvPr/>
        </p:nvSpPr>
        <p:spPr>
          <a:xfrm>
            <a:off x="4484053" y="4394305"/>
            <a:ext cx="837827" cy="369332"/>
          </a:xfrm>
          <a:prstGeom prst="rect">
            <a:avLst/>
          </a:prstGeom>
          <a:noFill/>
        </p:spPr>
        <p:txBody>
          <a:bodyPr wrap="none" rtlCol="0">
            <a:spAutoFit/>
          </a:bodyPr>
          <a:lstStyle/>
          <a:p>
            <a:r>
              <a:rPr lang="en-US" dirty="0" smtClean="0"/>
              <a:t>Level 2</a:t>
            </a:r>
            <a:endParaRPr lang="en-US" dirty="0"/>
          </a:p>
        </p:txBody>
      </p:sp>
      <p:sp>
        <p:nvSpPr>
          <p:cNvPr id="73" name="TextBox 72"/>
          <p:cNvSpPr txBox="1"/>
          <p:nvPr/>
        </p:nvSpPr>
        <p:spPr>
          <a:xfrm>
            <a:off x="6989048" y="4394305"/>
            <a:ext cx="836896" cy="369332"/>
          </a:xfrm>
          <a:prstGeom prst="rect">
            <a:avLst/>
          </a:prstGeom>
          <a:noFill/>
        </p:spPr>
        <p:txBody>
          <a:bodyPr wrap="none" rtlCol="0">
            <a:spAutoFit/>
          </a:bodyPr>
          <a:lstStyle/>
          <a:p>
            <a:r>
              <a:rPr lang="en-US" dirty="0" smtClean="0"/>
              <a:t>Level 1</a:t>
            </a:r>
            <a:endParaRPr lang="en-US" dirty="0"/>
          </a:p>
        </p:txBody>
      </p:sp>
      <mc:AlternateContent xmlns:mc="http://schemas.openxmlformats.org/markup-compatibility/2006" xmlns:a14="http://schemas.microsoft.com/office/drawing/2010/main">
        <mc:Choice Requires="a14">
          <p:sp>
            <p:nvSpPr>
              <p:cNvPr id="74" name="Content Placeholder 6"/>
              <p:cNvSpPr txBox="1">
                <a:spLocks/>
              </p:cNvSpPr>
              <p:nvPr/>
            </p:nvSpPr>
            <p:spPr>
              <a:xfrm>
                <a:off x="5682841" y="2802280"/>
                <a:ext cx="8229600" cy="3922713"/>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fontAlgn="auto">
                  <a:spcBef>
                    <a:spcPts val="0"/>
                  </a:spcBef>
                  <a:spcAft>
                    <a:spcPts val="0"/>
                  </a:spcAft>
                  <a:buClr>
                    <a:srgbClr val="7030A0"/>
                  </a:buClr>
                  <a:buFont typeface="Wingdings" pitchFamily="2" charset="2"/>
                  <a:buChar char="Ø"/>
                </a:pPr>
                <a:r>
                  <a:rPr lang="en-US" sz="1600" dirty="0" smtClean="0">
                    <a:latin typeface="Calibri" charset="0"/>
                    <a:ea typeface="MS PGothic" charset="0"/>
                  </a:rPr>
                  <a:t>Responsibility Update (</a:t>
                </a:r>
                <a14:m>
                  <m:oMath xmlns:m="http://schemas.openxmlformats.org/officeDocument/2006/math">
                    <m:r>
                      <a:rPr lang="en-US" sz="1600" i="1" smtClean="0">
                        <a:latin typeface="Cambria Math"/>
                        <a:ea typeface="Cambria Math"/>
                      </a:rPr>
                      <m:t>𝜌</m:t>
                    </m:r>
                  </m:oMath>
                </a14:m>
                <a:r>
                  <a:rPr lang="en-US" sz="1600" dirty="0" smtClean="0">
                    <a:latin typeface="Calibri" charset="0"/>
                    <a:ea typeface="MS PGothic" charset="0"/>
                  </a:rPr>
                  <a:t>)</a:t>
                </a:r>
              </a:p>
              <a:p>
                <a:pPr fontAlgn="auto">
                  <a:spcBef>
                    <a:spcPts val="0"/>
                  </a:spcBef>
                  <a:spcAft>
                    <a:spcPts val="0"/>
                  </a:spcAft>
                  <a:buClr>
                    <a:srgbClr val="00B050"/>
                  </a:buClr>
                  <a:buFont typeface="Wingdings" pitchFamily="2" charset="2"/>
                  <a:buChar char="Ø"/>
                </a:pPr>
                <a:r>
                  <a:rPr lang="en-US" sz="1600" dirty="0" smtClean="0">
                    <a:latin typeface="Calibri" charset="0"/>
                    <a:ea typeface="MS PGothic" charset="0"/>
                  </a:rPr>
                  <a:t>Availability Update (</a:t>
                </a:r>
                <a14:m>
                  <m:oMath xmlns:m="http://schemas.openxmlformats.org/officeDocument/2006/math">
                    <m:r>
                      <a:rPr lang="en-US" sz="1600" i="1" smtClean="0">
                        <a:latin typeface="Cambria Math"/>
                        <a:ea typeface="Cambria Math"/>
                      </a:rPr>
                      <m:t>𝛼</m:t>
                    </m:r>
                  </m:oMath>
                </a14:m>
                <a:r>
                  <a:rPr lang="en-US" sz="1600" dirty="0" smtClean="0">
                    <a:latin typeface="Calibri" charset="0"/>
                    <a:ea typeface="MS PGothic" charset="0"/>
                  </a:rPr>
                  <a:t>)</a:t>
                </a:r>
              </a:p>
              <a:p>
                <a:pPr fontAlgn="auto">
                  <a:spcBef>
                    <a:spcPts val="0"/>
                  </a:spcBef>
                  <a:spcAft>
                    <a:spcPts val="0"/>
                  </a:spcAft>
                  <a:buClr>
                    <a:srgbClr val="FF0000"/>
                  </a:buClr>
                  <a:buFont typeface="Wingdings" pitchFamily="2" charset="2"/>
                  <a:buChar char="Ø"/>
                </a:pPr>
                <a:r>
                  <a:rPr lang="en-US" sz="1600" dirty="0" smtClean="0">
                    <a:latin typeface="Calibri" charset="0"/>
                    <a:ea typeface="MS PGothic" charset="0"/>
                  </a:rPr>
                  <a:t>Phi Update (</a:t>
                </a:r>
                <a14:m>
                  <m:oMath xmlns:m="http://schemas.openxmlformats.org/officeDocument/2006/math">
                    <m:r>
                      <a:rPr lang="en-US" sz="1600" i="1">
                        <a:latin typeface="Cambria Math"/>
                        <a:ea typeface="Cambria Math"/>
                      </a:rPr>
                      <m:t>𝜑</m:t>
                    </m:r>
                  </m:oMath>
                </a14:m>
                <a:r>
                  <a:rPr lang="en-US" sz="1600" dirty="0" smtClean="0">
                    <a:latin typeface="Calibri" charset="0"/>
                    <a:ea typeface="MS PGothic" charset="0"/>
                  </a:rPr>
                  <a:t>)</a:t>
                </a:r>
              </a:p>
              <a:p>
                <a:pPr fontAlgn="auto">
                  <a:spcBef>
                    <a:spcPts val="0"/>
                  </a:spcBef>
                  <a:spcAft>
                    <a:spcPts val="0"/>
                  </a:spcAft>
                  <a:buClr>
                    <a:schemeClr val="tx1"/>
                  </a:buClr>
                  <a:buFont typeface="Wingdings" pitchFamily="2" charset="2"/>
                  <a:buChar char="Ø"/>
                </a:pPr>
                <a:r>
                  <a:rPr lang="en-US" sz="1600" dirty="0" smtClean="0">
                    <a:latin typeface="Calibri" charset="0"/>
                    <a:ea typeface="MS PGothic" charset="0"/>
                  </a:rPr>
                  <a:t>Tao Update (</a:t>
                </a:r>
                <a14:m>
                  <m:oMath xmlns:m="http://schemas.openxmlformats.org/officeDocument/2006/math">
                    <m:r>
                      <a:rPr lang="en-US" sz="1600" i="1">
                        <a:latin typeface="Cambria Math"/>
                        <a:ea typeface="Cambria Math"/>
                      </a:rPr>
                      <m:t>𝜏</m:t>
                    </m:r>
                  </m:oMath>
                </a14:m>
                <a:r>
                  <a:rPr lang="en-US" sz="1600" dirty="0" smtClean="0">
                    <a:latin typeface="Calibri" charset="0"/>
                    <a:ea typeface="MS PGothic" charset="0"/>
                  </a:rPr>
                  <a:t>)</a:t>
                </a:r>
              </a:p>
              <a:p>
                <a:pPr marL="0" indent="0" fontAlgn="auto">
                  <a:spcAft>
                    <a:spcPts val="0"/>
                  </a:spcAft>
                  <a:buFont typeface="Wingdings 2" pitchFamily="18" charset="2"/>
                  <a:buNone/>
                </a:pPr>
                <a:endParaRPr lang="en-US" dirty="0" smtClean="0">
                  <a:latin typeface="Calibri" charset="0"/>
                  <a:ea typeface="MS PGothic" charset="0"/>
                </a:endParaRPr>
              </a:p>
            </p:txBody>
          </p:sp>
        </mc:Choice>
        <mc:Fallback xmlns="">
          <p:sp>
            <p:nvSpPr>
              <p:cNvPr id="74" name="Content Placeholder 6"/>
              <p:cNvSpPr txBox="1">
                <a:spLocks noRot="1" noChangeAspect="1" noMove="1" noResize="1" noEditPoints="1" noAdjustHandles="1" noChangeArrowheads="1" noChangeShapeType="1" noTextEdit="1"/>
              </p:cNvSpPr>
              <p:nvPr/>
            </p:nvSpPr>
            <p:spPr>
              <a:xfrm>
                <a:off x="5682841" y="2802280"/>
                <a:ext cx="8229600" cy="3922713"/>
              </a:xfrm>
              <a:prstGeom prst="rect">
                <a:avLst/>
              </a:prstGeom>
              <a:blipFill rotWithShape="1">
                <a:blip r:embed="rId2"/>
                <a:stretch>
                  <a:fillRect l="-370" t="-778"/>
                </a:stretch>
              </a:blipFill>
            </p:spPr>
            <p:txBody>
              <a:bodyPr/>
              <a:lstStyle/>
              <a:p>
                <a:r>
                  <a:rPr lang="en-US">
                    <a:noFill/>
                  </a:rPr>
                  <a:t> </a:t>
                </a:r>
              </a:p>
            </p:txBody>
          </p:sp>
        </mc:Fallback>
      </mc:AlternateContent>
      <p:sp>
        <p:nvSpPr>
          <p:cNvPr id="75" name="Oval 74"/>
          <p:cNvSpPr/>
          <p:nvPr/>
        </p:nvSpPr>
        <p:spPr>
          <a:xfrm>
            <a:off x="5631209" y="5433437"/>
            <a:ext cx="352563" cy="370255"/>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76" name="Oval 75"/>
          <p:cNvSpPr/>
          <p:nvPr/>
        </p:nvSpPr>
        <p:spPr>
          <a:xfrm>
            <a:off x="5994753" y="4737456"/>
            <a:ext cx="352563" cy="370255"/>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77" name="Oval 76"/>
          <p:cNvSpPr/>
          <p:nvPr/>
        </p:nvSpPr>
        <p:spPr>
          <a:xfrm>
            <a:off x="7231215" y="5465703"/>
            <a:ext cx="352563" cy="370255"/>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cxnSp>
        <p:nvCxnSpPr>
          <p:cNvPr id="78" name="Curved Connector 77"/>
          <p:cNvCxnSpPr>
            <a:stCxn id="76" idx="6"/>
            <a:endCxn id="77" idx="0"/>
          </p:cNvCxnSpPr>
          <p:nvPr/>
        </p:nvCxnSpPr>
        <p:spPr>
          <a:xfrm>
            <a:off x="6347316" y="4922584"/>
            <a:ext cx="1060181" cy="543119"/>
          </a:xfrm>
          <a:prstGeom prst="curvedConnector2">
            <a:avLst/>
          </a:prstGeom>
          <a:ln w="28575">
            <a:solidFill>
              <a:srgbClr val="7030A0"/>
            </a:solidFill>
            <a:tailEnd type="arrow"/>
          </a:ln>
        </p:spPr>
        <p:style>
          <a:lnRef idx="1">
            <a:schemeClr val="accent6"/>
          </a:lnRef>
          <a:fillRef idx="0">
            <a:schemeClr val="accent6"/>
          </a:fillRef>
          <a:effectRef idx="0">
            <a:schemeClr val="accent6"/>
          </a:effectRef>
          <a:fontRef idx="minor">
            <a:schemeClr val="tx1"/>
          </a:fontRef>
        </p:style>
      </p:cxnSp>
      <p:cxnSp>
        <p:nvCxnSpPr>
          <p:cNvPr id="79" name="Curved Connector 78"/>
          <p:cNvCxnSpPr>
            <a:stCxn id="77" idx="2"/>
            <a:endCxn id="76" idx="4"/>
          </p:cNvCxnSpPr>
          <p:nvPr/>
        </p:nvCxnSpPr>
        <p:spPr>
          <a:xfrm rot="10800000">
            <a:off x="6171035" y="5107711"/>
            <a:ext cx="1060180" cy="543120"/>
          </a:xfrm>
          <a:prstGeom prst="curvedConnector2">
            <a:avLst/>
          </a:prstGeom>
          <a:ln w="28575">
            <a:solidFill>
              <a:srgbClr val="00B050"/>
            </a:solidFill>
            <a:tailEnd type="arrow"/>
          </a:ln>
        </p:spPr>
        <p:style>
          <a:lnRef idx="2">
            <a:schemeClr val="accent5"/>
          </a:lnRef>
          <a:fillRef idx="0">
            <a:schemeClr val="accent5"/>
          </a:fillRef>
          <a:effectRef idx="1">
            <a:schemeClr val="accent5"/>
          </a:effectRef>
          <a:fontRef idx="minor">
            <a:schemeClr val="tx1"/>
          </a:fontRef>
        </p:style>
      </p:cxnSp>
      <p:cxnSp>
        <p:nvCxnSpPr>
          <p:cNvPr id="80" name="Curved Connector 79"/>
          <p:cNvCxnSpPr>
            <a:stCxn id="75" idx="1"/>
            <a:endCxn id="76" idx="2"/>
          </p:cNvCxnSpPr>
          <p:nvPr/>
        </p:nvCxnSpPr>
        <p:spPr>
          <a:xfrm rot="5400000" flipH="1" flipV="1">
            <a:off x="5556259" y="5049166"/>
            <a:ext cx="565076" cy="311912"/>
          </a:xfrm>
          <a:prstGeom prst="curvedConnector2">
            <a:avLst/>
          </a:prstGeom>
          <a:ln w="28575">
            <a:solidFill>
              <a:srgbClr val="00B050"/>
            </a:solidFill>
            <a:tailEnd type="arrow"/>
          </a:ln>
        </p:spPr>
        <p:style>
          <a:lnRef idx="2">
            <a:schemeClr val="accent5"/>
          </a:lnRef>
          <a:fillRef idx="0">
            <a:schemeClr val="accent5"/>
          </a:fillRef>
          <a:effectRef idx="1">
            <a:schemeClr val="accent5"/>
          </a:effectRef>
          <a:fontRef idx="minor">
            <a:schemeClr val="tx1"/>
          </a:fontRef>
        </p:style>
      </p:cxnSp>
      <p:cxnSp>
        <p:nvCxnSpPr>
          <p:cNvPr id="81" name="Curved Connector 80"/>
          <p:cNvCxnSpPr>
            <a:stCxn id="76" idx="4"/>
            <a:endCxn id="75" idx="6"/>
          </p:cNvCxnSpPr>
          <p:nvPr/>
        </p:nvCxnSpPr>
        <p:spPr>
          <a:xfrm rot="5400000">
            <a:off x="5821977" y="5269507"/>
            <a:ext cx="510854" cy="187263"/>
          </a:xfrm>
          <a:prstGeom prst="curvedConnector2">
            <a:avLst/>
          </a:prstGeom>
          <a:ln w="28575">
            <a:solidFill>
              <a:srgbClr val="7030A0"/>
            </a:solidFill>
            <a:tailEnd type="arrow"/>
          </a:ln>
        </p:spPr>
        <p:style>
          <a:lnRef idx="1">
            <a:schemeClr val="accent6"/>
          </a:lnRef>
          <a:fillRef idx="0">
            <a:schemeClr val="accent6"/>
          </a:fillRef>
          <a:effectRef idx="0">
            <a:schemeClr val="accent6"/>
          </a:effectRef>
          <a:fontRef idx="minor">
            <a:schemeClr val="tx1"/>
          </a:fontRef>
        </p:style>
      </p:cxnSp>
      <p:cxnSp>
        <p:nvCxnSpPr>
          <p:cNvPr id="82" name="Curved Connector 81"/>
          <p:cNvCxnSpPr>
            <a:stCxn id="75" idx="7"/>
            <a:endCxn id="77" idx="1"/>
          </p:cNvCxnSpPr>
          <p:nvPr/>
        </p:nvCxnSpPr>
        <p:spPr>
          <a:xfrm rot="16200000" flipH="1">
            <a:off x="6591360" y="4828440"/>
            <a:ext cx="32266" cy="1350707"/>
          </a:xfrm>
          <a:prstGeom prst="curvedConnector3">
            <a:avLst>
              <a:gd name="adj1" fmla="val -876536"/>
            </a:avLst>
          </a:prstGeom>
          <a:ln w="28575">
            <a:solidFill>
              <a:srgbClr val="7030A0"/>
            </a:solidFill>
            <a:tailEnd type="arrow"/>
          </a:ln>
        </p:spPr>
        <p:style>
          <a:lnRef idx="1">
            <a:schemeClr val="accent6"/>
          </a:lnRef>
          <a:fillRef idx="0">
            <a:schemeClr val="accent6"/>
          </a:fillRef>
          <a:effectRef idx="0">
            <a:schemeClr val="accent6"/>
          </a:effectRef>
          <a:fontRef idx="minor">
            <a:schemeClr val="tx1"/>
          </a:fontRef>
        </p:style>
      </p:cxnSp>
      <p:cxnSp>
        <p:nvCxnSpPr>
          <p:cNvPr id="83" name="Curved Connector 82"/>
          <p:cNvCxnSpPr>
            <a:stCxn id="77" idx="3"/>
            <a:endCxn id="75" idx="5"/>
          </p:cNvCxnSpPr>
          <p:nvPr/>
        </p:nvCxnSpPr>
        <p:spPr>
          <a:xfrm rot="5400000" flipH="1">
            <a:off x="6591361" y="5090249"/>
            <a:ext cx="32266" cy="1350707"/>
          </a:xfrm>
          <a:prstGeom prst="curvedConnector3">
            <a:avLst>
              <a:gd name="adj1" fmla="val -876536"/>
            </a:avLst>
          </a:prstGeom>
          <a:ln w="28575">
            <a:solidFill>
              <a:srgbClr val="00B050"/>
            </a:solidFill>
            <a:tailEnd type="arrow"/>
          </a:ln>
        </p:spPr>
        <p:style>
          <a:lnRef idx="1">
            <a:schemeClr val="accent5"/>
          </a:lnRef>
          <a:fillRef idx="0">
            <a:schemeClr val="accent5"/>
          </a:fillRef>
          <a:effectRef idx="0">
            <a:schemeClr val="accent5"/>
          </a:effectRef>
          <a:fontRef idx="minor">
            <a:schemeClr val="tx1"/>
          </a:fontRef>
        </p:style>
      </p:cxnSp>
      <p:cxnSp>
        <p:nvCxnSpPr>
          <p:cNvPr id="84" name="Curved Connector 83"/>
          <p:cNvCxnSpPr>
            <a:stCxn id="75" idx="1"/>
            <a:endCxn id="76" idx="2"/>
          </p:cNvCxnSpPr>
          <p:nvPr/>
        </p:nvCxnSpPr>
        <p:spPr>
          <a:xfrm rot="5400000" flipH="1" flipV="1">
            <a:off x="5556259" y="5049166"/>
            <a:ext cx="565076" cy="311912"/>
          </a:xfrm>
          <a:prstGeom prst="curvedConnector2">
            <a:avLst/>
          </a:prstGeom>
          <a:ln w="28575">
            <a:solidFill>
              <a:srgbClr val="7030A0"/>
            </a:solidFill>
            <a:tailEnd type="arrow"/>
          </a:ln>
        </p:spPr>
        <p:style>
          <a:lnRef idx="1">
            <a:schemeClr val="accent6"/>
          </a:lnRef>
          <a:fillRef idx="0">
            <a:schemeClr val="accent6"/>
          </a:fillRef>
          <a:effectRef idx="0">
            <a:schemeClr val="accent6"/>
          </a:effectRef>
          <a:fontRef idx="minor">
            <a:schemeClr val="tx1"/>
          </a:fontRef>
        </p:style>
      </p:cxnSp>
      <p:cxnSp>
        <p:nvCxnSpPr>
          <p:cNvPr id="85" name="Curved Connector 84"/>
          <p:cNvCxnSpPr>
            <a:stCxn id="76" idx="4"/>
            <a:endCxn id="75" idx="6"/>
          </p:cNvCxnSpPr>
          <p:nvPr/>
        </p:nvCxnSpPr>
        <p:spPr>
          <a:xfrm rot="5400000">
            <a:off x="5821977" y="5269507"/>
            <a:ext cx="510854" cy="187263"/>
          </a:xfrm>
          <a:prstGeom prst="curvedConnector2">
            <a:avLst/>
          </a:prstGeom>
          <a:ln w="28575">
            <a:solidFill>
              <a:srgbClr val="00B050"/>
            </a:solidFill>
            <a:tailEnd type="arrow"/>
          </a:ln>
        </p:spPr>
        <p:style>
          <a:lnRef idx="1">
            <a:schemeClr val="accent5"/>
          </a:lnRef>
          <a:fillRef idx="0">
            <a:schemeClr val="accent5"/>
          </a:fillRef>
          <a:effectRef idx="0">
            <a:schemeClr val="accent5"/>
          </a:effectRef>
          <a:fontRef idx="minor">
            <a:schemeClr val="tx1"/>
          </a:fontRef>
        </p:style>
      </p:cxnSp>
      <p:cxnSp>
        <p:nvCxnSpPr>
          <p:cNvPr id="86" name="Curved Connector 85"/>
          <p:cNvCxnSpPr>
            <a:stCxn id="76" idx="6"/>
            <a:endCxn id="77" idx="0"/>
          </p:cNvCxnSpPr>
          <p:nvPr/>
        </p:nvCxnSpPr>
        <p:spPr>
          <a:xfrm>
            <a:off x="6347316" y="4922584"/>
            <a:ext cx="1060181" cy="543119"/>
          </a:xfrm>
          <a:prstGeom prst="curvedConnector2">
            <a:avLst/>
          </a:prstGeom>
          <a:ln w="28575">
            <a:solidFill>
              <a:srgbClr val="00B050"/>
            </a:solidFill>
            <a:tailEnd type="arrow"/>
          </a:ln>
        </p:spPr>
        <p:style>
          <a:lnRef idx="1">
            <a:schemeClr val="accent5"/>
          </a:lnRef>
          <a:fillRef idx="0">
            <a:schemeClr val="accent5"/>
          </a:fillRef>
          <a:effectRef idx="0">
            <a:schemeClr val="accent5"/>
          </a:effectRef>
          <a:fontRef idx="minor">
            <a:schemeClr val="tx1"/>
          </a:fontRef>
        </p:style>
      </p:cxnSp>
      <p:cxnSp>
        <p:nvCxnSpPr>
          <p:cNvPr id="87" name="Curved Connector 86"/>
          <p:cNvCxnSpPr>
            <a:stCxn id="77" idx="2"/>
            <a:endCxn id="76" idx="4"/>
          </p:cNvCxnSpPr>
          <p:nvPr/>
        </p:nvCxnSpPr>
        <p:spPr>
          <a:xfrm rot="10800000">
            <a:off x="6171035" y="5107711"/>
            <a:ext cx="1060180" cy="543120"/>
          </a:xfrm>
          <a:prstGeom prst="curvedConnector2">
            <a:avLst/>
          </a:prstGeom>
          <a:ln w="28575">
            <a:solidFill>
              <a:srgbClr val="7030A0"/>
            </a:solidFill>
            <a:tailEnd type="arrow"/>
          </a:ln>
        </p:spPr>
        <p:style>
          <a:lnRef idx="1">
            <a:schemeClr val="accent6"/>
          </a:lnRef>
          <a:fillRef idx="0">
            <a:schemeClr val="accent6"/>
          </a:fillRef>
          <a:effectRef idx="0">
            <a:schemeClr val="accent6"/>
          </a:effectRef>
          <a:fontRef idx="minor">
            <a:schemeClr val="tx1"/>
          </a:fontRef>
        </p:style>
      </p:cxnSp>
      <p:cxnSp>
        <p:nvCxnSpPr>
          <p:cNvPr id="88" name="Curved Connector 87"/>
          <p:cNvCxnSpPr>
            <a:stCxn id="75" idx="7"/>
            <a:endCxn id="77" idx="1"/>
          </p:cNvCxnSpPr>
          <p:nvPr/>
        </p:nvCxnSpPr>
        <p:spPr>
          <a:xfrm rot="16200000" flipH="1">
            <a:off x="6591360" y="4828440"/>
            <a:ext cx="32266" cy="1350707"/>
          </a:xfrm>
          <a:prstGeom prst="curvedConnector3">
            <a:avLst>
              <a:gd name="adj1" fmla="val -876536"/>
            </a:avLst>
          </a:prstGeom>
          <a:ln w="28575">
            <a:solidFill>
              <a:srgbClr val="00B050"/>
            </a:solidFill>
            <a:tailEnd type="arrow"/>
          </a:ln>
        </p:spPr>
        <p:style>
          <a:lnRef idx="1">
            <a:schemeClr val="accent5"/>
          </a:lnRef>
          <a:fillRef idx="0">
            <a:schemeClr val="accent5"/>
          </a:fillRef>
          <a:effectRef idx="0">
            <a:schemeClr val="accent5"/>
          </a:effectRef>
          <a:fontRef idx="minor">
            <a:schemeClr val="tx1"/>
          </a:fontRef>
        </p:style>
      </p:cxnSp>
      <p:cxnSp>
        <p:nvCxnSpPr>
          <p:cNvPr id="89" name="Curved Connector 88"/>
          <p:cNvCxnSpPr>
            <a:stCxn id="77" idx="3"/>
            <a:endCxn id="75" idx="5"/>
          </p:cNvCxnSpPr>
          <p:nvPr/>
        </p:nvCxnSpPr>
        <p:spPr>
          <a:xfrm rot="5400000" flipH="1">
            <a:off x="6591361" y="5090249"/>
            <a:ext cx="32266" cy="1350707"/>
          </a:xfrm>
          <a:prstGeom prst="curvedConnector3">
            <a:avLst>
              <a:gd name="adj1" fmla="val -876536"/>
            </a:avLst>
          </a:prstGeom>
          <a:ln w="28575">
            <a:solidFill>
              <a:srgbClr val="7030A0"/>
            </a:solidFill>
            <a:tailEnd type="arrow"/>
          </a:ln>
        </p:spPr>
        <p:style>
          <a:lnRef idx="1">
            <a:schemeClr val="accent6"/>
          </a:lnRef>
          <a:fillRef idx="0">
            <a:schemeClr val="accent6"/>
          </a:fillRef>
          <a:effectRef idx="0">
            <a:schemeClr val="accent6"/>
          </a:effectRef>
          <a:fontRef idx="minor">
            <a:schemeClr val="tx1"/>
          </a:fontRef>
        </p:style>
      </p:cxnSp>
      <p:sp>
        <p:nvSpPr>
          <p:cNvPr id="90" name="Oval 89"/>
          <p:cNvSpPr/>
          <p:nvPr/>
        </p:nvSpPr>
        <p:spPr>
          <a:xfrm>
            <a:off x="3061955" y="5328827"/>
            <a:ext cx="352563" cy="37025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1" name="Oval 90"/>
          <p:cNvSpPr/>
          <p:nvPr/>
        </p:nvSpPr>
        <p:spPr>
          <a:xfrm>
            <a:off x="3425499" y="4647445"/>
            <a:ext cx="352563" cy="37025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2" name="Oval 91"/>
          <p:cNvSpPr/>
          <p:nvPr/>
        </p:nvSpPr>
        <p:spPr>
          <a:xfrm>
            <a:off x="4661961" y="5361093"/>
            <a:ext cx="352563" cy="37025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93" name="Curved Connector 92"/>
          <p:cNvCxnSpPr>
            <a:stCxn id="91" idx="6"/>
            <a:endCxn id="92" idx="0"/>
          </p:cNvCxnSpPr>
          <p:nvPr/>
        </p:nvCxnSpPr>
        <p:spPr>
          <a:xfrm>
            <a:off x="3778062" y="4832573"/>
            <a:ext cx="1060181" cy="528520"/>
          </a:xfrm>
          <a:prstGeom prst="curvedConnector2">
            <a:avLst/>
          </a:prstGeom>
          <a:ln w="28575">
            <a:solidFill>
              <a:srgbClr val="7030A0"/>
            </a:solidFill>
            <a:tailEnd type="arrow"/>
          </a:ln>
        </p:spPr>
        <p:style>
          <a:lnRef idx="1">
            <a:schemeClr val="accent6"/>
          </a:lnRef>
          <a:fillRef idx="0">
            <a:schemeClr val="accent6"/>
          </a:fillRef>
          <a:effectRef idx="0">
            <a:schemeClr val="accent6"/>
          </a:effectRef>
          <a:fontRef idx="minor">
            <a:schemeClr val="tx1"/>
          </a:fontRef>
        </p:style>
      </p:cxnSp>
      <p:cxnSp>
        <p:nvCxnSpPr>
          <p:cNvPr id="94" name="Curved Connector 93"/>
          <p:cNvCxnSpPr>
            <a:stCxn id="92" idx="2"/>
            <a:endCxn id="91" idx="4"/>
          </p:cNvCxnSpPr>
          <p:nvPr/>
        </p:nvCxnSpPr>
        <p:spPr>
          <a:xfrm rot="10800000">
            <a:off x="3601781" y="5017701"/>
            <a:ext cx="1060180" cy="528521"/>
          </a:xfrm>
          <a:prstGeom prst="curvedConnector2">
            <a:avLst/>
          </a:prstGeom>
          <a:ln w="28575">
            <a:solidFill>
              <a:srgbClr val="00B050"/>
            </a:solidFill>
            <a:tailEnd type="arrow"/>
          </a:ln>
        </p:spPr>
        <p:style>
          <a:lnRef idx="2">
            <a:schemeClr val="accent5"/>
          </a:lnRef>
          <a:fillRef idx="0">
            <a:schemeClr val="accent5"/>
          </a:fillRef>
          <a:effectRef idx="1">
            <a:schemeClr val="accent5"/>
          </a:effectRef>
          <a:fontRef idx="minor">
            <a:schemeClr val="tx1"/>
          </a:fontRef>
        </p:style>
      </p:cxnSp>
      <p:cxnSp>
        <p:nvCxnSpPr>
          <p:cNvPr id="95" name="Curved Connector 94"/>
          <p:cNvCxnSpPr>
            <a:stCxn id="90" idx="1"/>
            <a:endCxn id="91" idx="2"/>
          </p:cNvCxnSpPr>
          <p:nvPr/>
        </p:nvCxnSpPr>
        <p:spPr>
          <a:xfrm rot="5400000" flipH="1" flipV="1">
            <a:off x="2994305" y="4951856"/>
            <a:ext cx="550477" cy="311912"/>
          </a:xfrm>
          <a:prstGeom prst="curvedConnector2">
            <a:avLst/>
          </a:prstGeom>
          <a:ln w="28575">
            <a:solidFill>
              <a:srgbClr val="00B050"/>
            </a:solidFill>
            <a:tailEnd type="arrow"/>
          </a:ln>
        </p:spPr>
        <p:style>
          <a:lnRef idx="2">
            <a:schemeClr val="accent5"/>
          </a:lnRef>
          <a:fillRef idx="0">
            <a:schemeClr val="accent5"/>
          </a:fillRef>
          <a:effectRef idx="1">
            <a:schemeClr val="accent5"/>
          </a:effectRef>
          <a:fontRef idx="minor">
            <a:schemeClr val="tx1"/>
          </a:fontRef>
        </p:style>
      </p:cxnSp>
      <p:cxnSp>
        <p:nvCxnSpPr>
          <p:cNvPr id="96" name="Curved Connector 95"/>
          <p:cNvCxnSpPr>
            <a:endCxn id="90" idx="6"/>
          </p:cNvCxnSpPr>
          <p:nvPr/>
        </p:nvCxnSpPr>
        <p:spPr>
          <a:xfrm rot="5400000">
            <a:off x="3322347" y="5109872"/>
            <a:ext cx="496254" cy="311912"/>
          </a:xfrm>
          <a:prstGeom prst="curvedConnector2">
            <a:avLst/>
          </a:prstGeom>
          <a:ln w="28575">
            <a:solidFill>
              <a:srgbClr val="7030A0"/>
            </a:solidFill>
            <a:tailEnd type="arrow"/>
          </a:ln>
        </p:spPr>
        <p:style>
          <a:lnRef idx="1">
            <a:schemeClr val="accent6"/>
          </a:lnRef>
          <a:fillRef idx="0">
            <a:schemeClr val="accent6"/>
          </a:fillRef>
          <a:effectRef idx="0">
            <a:schemeClr val="accent6"/>
          </a:effectRef>
          <a:fontRef idx="minor">
            <a:schemeClr val="tx1"/>
          </a:fontRef>
        </p:style>
      </p:cxnSp>
      <p:cxnSp>
        <p:nvCxnSpPr>
          <p:cNvPr id="97" name="Curved Connector 96"/>
          <p:cNvCxnSpPr>
            <a:stCxn id="90" idx="7"/>
            <a:endCxn id="92" idx="1"/>
          </p:cNvCxnSpPr>
          <p:nvPr/>
        </p:nvCxnSpPr>
        <p:spPr>
          <a:xfrm rot="16200000" flipH="1">
            <a:off x="4022106" y="4723830"/>
            <a:ext cx="32266" cy="1350707"/>
          </a:xfrm>
          <a:prstGeom prst="curvedConnector3">
            <a:avLst>
              <a:gd name="adj1" fmla="val -876536"/>
            </a:avLst>
          </a:prstGeom>
          <a:ln w="28575">
            <a:solidFill>
              <a:srgbClr val="7030A0"/>
            </a:solidFill>
            <a:tailEnd type="arrow"/>
          </a:ln>
        </p:spPr>
        <p:style>
          <a:lnRef idx="1">
            <a:schemeClr val="accent6"/>
          </a:lnRef>
          <a:fillRef idx="0">
            <a:schemeClr val="accent6"/>
          </a:fillRef>
          <a:effectRef idx="0">
            <a:schemeClr val="accent6"/>
          </a:effectRef>
          <a:fontRef idx="minor">
            <a:schemeClr val="tx1"/>
          </a:fontRef>
        </p:style>
      </p:cxnSp>
      <p:cxnSp>
        <p:nvCxnSpPr>
          <p:cNvPr id="98" name="Curved Connector 97"/>
          <p:cNvCxnSpPr>
            <a:stCxn id="92" idx="3"/>
            <a:endCxn id="90" idx="5"/>
          </p:cNvCxnSpPr>
          <p:nvPr/>
        </p:nvCxnSpPr>
        <p:spPr>
          <a:xfrm rot="5400000" flipH="1">
            <a:off x="4022107" y="4985639"/>
            <a:ext cx="32266" cy="1350707"/>
          </a:xfrm>
          <a:prstGeom prst="curvedConnector3">
            <a:avLst>
              <a:gd name="adj1" fmla="val -876536"/>
            </a:avLst>
          </a:prstGeom>
          <a:ln w="28575">
            <a:solidFill>
              <a:srgbClr val="00B050"/>
            </a:solidFill>
            <a:tailEnd type="arrow"/>
          </a:ln>
        </p:spPr>
        <p:style>
          <a:lnRef idx="1">
            <a:schemeClr val="accent5"/>
          </a:lnRef>
          <a:fillRef idx="0">
            <a:schemeClr val="accent5"/>
          </a:fillRef>
          <a:effectRef idx="0">
            <a:schemeClr val="accent5"/>
          </a:effectRef>
          <a:fontRef idx="minor">
            <a:schemeClr val="tx1"/>
          </a:fontRef>
        </p:style>
      </p:cxnSp>
      <p:cxnSp>
        <p:nvCxnSpPr>
          <p:cNvPr id="99" name="Curved Connector 98"/>
          <p:cNvCxnSpPr>
            <a:stCxn id="90" idx="1"/>
            <a:endCxn id="91" idx="2"/>
          </p:cNvCxnSpPr>
          <p:nvPr/>
        </p:nvCxnSpPr>
        <p:spPr>
          <a:xfrm rot="5400000" flipH="1" flipV="1">
            <a:off x="2994305" y="4951856"/>
            <a:ext cx="550477" cy="311912"/>
          </a:xfrm>
          <a:prstGeom prst="curvedConnector2">
            <a:avLst/>
          </a:prstGeom>
          <a:ln w="28575">
            <a:solidFill>
              <a:srgbClr val="7030A0"/>
            </a:solidFill>
            <a:tailEnd type="arrow"/>
          </a:ln>
        </p:spPr>
        <p:style>
          <a:lnRef idx="1">
            <a:schemeClr val="accent6"/>
          </a:lnRef>
          <a:fillRef idx="0">
            <a:schemeClr val="accent6"/>
          </a:fillRef>
          <a:effectRef idx="0">
            <a:schemeClr val="accent6"/>
          </a:effectRef>
          <a:fontRef idx="minor">
            <a:schemeClr val="tx1"/>
          </a:fontRef>
        </p:style>
      </p:cxnSp>
      <p:cxnSp>
        <p:nvCxnSpPr>
          <p:cNvPr id="100" name="Curved Connector 99"/>
          <p:cNvCxnSpPr>
            <a:stCxn id="91" idx="5"/>
            <a:endCxn id="90" idx="6"/>
          </p:cNvCxnSpPr>
          <p:nvPr/>
        </p:nvCxnSpPr>
        <p:spPr>
          <a:xfrm rot="5400000">
            <a:off x="3295235" y="5082760"/>
            <a:ext cx="550478" cy="311912"/>
          </a:xfrm>
          <a:prstGeom prst="curvedConnector2">
            <a:avLst/>
          </a:prstGeom>
          <a:ln w="28575">
            <a:solidFill>
              <a:srgbClr val="00B050"/>
            </a:solidFill>
            <a:tailEnd type="arrow"/>
          </a:ln>
        </p:spPr>
        <p:style>
          <a:lnRef idx="1">
            <a:schemeClr val="accent5"/>
          </a:lnRef>
          <a:fillRef idx="0">
            <a:schemeClr val="accent5"/>
          </a:fillRef>
          <a:effectRef idx="0">
            <a:schemeClr val="accent5"/>
          </a:effectRef>
          <a:fontRef idx="minor">
            <a:schemeClr val="tx1"/>
          </a:fontRef>
        </p:style>
      </p:cxnSp>
      <p:cxnSp>
        <p:nvCxnSpPr>
          <p:cNvPr id="101" name="Curved Connector 100"/>
          <p:cNvCxnSpPr>
            <a:stCxn id="91" idx="6"/>
            <a:endCxn id="92" idx="0"/>
          </p:cNvCxnSpPr>
          <p:nvPr/>
        </p:nvCxnSpPr>
        <p:spPr>
          <a:xfrm>
            <a:off x="3778062" y="4832573"/>
            <a:ext cx="1060181" cy="528520"/>
          </a:xfrm>
          <a:prstGeom prst="curvedConnector2">
            <a:avLst/>
          </a:prstGeom>
          <a:ln w="28575">
            <a:solidFill>
              <a:srgbClr val="00B050"/>
            </a:solidFill>
            <a:tailEnd type="arrow"/>
          </a:ln>
        </p:spPr>
        <p:style>
          <a:lnRef idx="1">
            <a:schemeClr val="accent5"/>
          </a:lnRef>
          <a:fillRef idx="0">
            <a:schemeClr val="accent5"/>
          </a:fillRef>
          <a:effectRef idx="0">
            <a:schemeClr val="accent5"/>
          </a:effectRef>
          <a:fontRef idx="minor">
            <a:schemeClr val="tx1"/>
          </a:fontRef>
        </p:style>
      </p:cxnSp>
      <p:cxnSp>
        <p:nvCxnSpPr>
          <p:cNvPr id="102" name="Curved Connector 101"/>
          <p:cNvCxnSpPr>
            <a:stCxn id="92" idx="2"/>
            <a:endCxn id="91" idx="4"/>
          </p:cNvCxnSpPr>
          <p:nvPr/>
        </p:nvCxnSpPr>
        <p:spPr>
          <a:xfrm rot="10800000">
            <a:off x="3601781" y="5017701"/>
            <a:ext cx="1060180" cy="528521"/>
          </a:xfrm>
          <a:prstGeom prst="curvedConnector2">
            <a:avLst/>
          </a:prstGeom>
          <a:ln w="28575">
            <a:solidFill>
              <a:srgbClr val="7030A0"/>
            </a:solidFill>
            <a:tailEnd type="arrow"/>
          </a:ln>
        </p:spPr>
        <p:style>
          <a:lnRef idx="1">
            <a:schemeClr val="accent6"/>
          </a:lnRef>
          <a:fillRef idx="0">
            <a:schemeClr val="accent6"/>
          </a:fillRef>
          <a:effectRef idx="0">
            <a:schemeClr val="accent6"/>
          </a:effectRef>
          <a:fontRef idx="minor">
            <a:schemeClr val="tx1"/>
          </a:fontRef>
        </p:style>
      </p:cxnSp>
      <p:cxnSp>
        <p:nvCxnSpPr>
          <p:cNvPr id="103" name="Curved Connector 102"/>
          <p:cNvCxnSpPr>
            <a:stCxn id="90" idx="7"/>
            <a:endCxn id="92" idx="1"/>
          </p:cNvCxnSpPr>
          <p:nvPr/>
        </p:nvCxnSpPr>
        <p:spPr>
          <a:xfrm rot="16200000" flipH="1">
            <a:off x="4022106" y="4723830"/>
            <a:ext cx="32266" cy="1350707"/>
          </a:xfrm>
          <a:prstGeom prst="curvedConnector3">
            <a:avLst>
              <a:gd name="adj1" fmla="val -876536"/>
            </a:avLst>
          </a:prstGeom>
          <a:ln w="28575">
            <a:solidFill>
              <a:srgbClr val="00B050"/>
            </a:solidFill>
            <a:tailEnd type="arrow"/>
          </a:ln>
        </p:spPr>
        <p:style>
          <a:lnRef idx="1">
            <a:schemeClr val="accent5"/>
          </a:lnRef>
          <a:fillRef idx="0">
            <a:schemeClr val="accent5"/>
          </a:fillRef>
          <a:effectRef idx="0">
            <a:schemeClr val="accent5"/>
          </a:effectRef>
          <a:fontRef idx="minor">
            <a:schemeClr val="tx1"/>
          </a:fontRef>
        </p:style>
      </p:cxnSp>
      <p:cxnSp>
        <p:nvCxnSpPr>
          <p:cNvPr id="104" name="Curved Connector 103"/>
          <p:cNvCxnSpPr>
            <a:stCxn id="92" idx="3"/>
            <a:endCxn id="90" idx="5"/>
          </p:cNvCxnSpPr>
          <p:nvPr/>
        </p:nvCxnSpPr>
        <p:spPr>
          <a:xfrm rot="5400000" flipH="1">
            <a:off x="4022107" y="4985639"/>
            <a:ext cx="32266" cy="1350707"/>
          </a:xfrm>
          <a:prstGeom prst="curvedConnector3">
            <a:avLst>
              <a:gd name="adj1" fmla="val -876536"/>
            </a:avLst>
          </a:prstGeom>
          <a:ln w="28575">
            <a:solidFill>
              <a:srgbClr val="7030A0"/>
            </a:solidFill>
            <a:tailEnd type="arrow"/>
          </a:ln>
        </p:spPr>
        <p:style>
          <a:lnRef idx="1">
            <a:schemeClr val="accent6"/>
          </a:lnRef>
          <a:fillRef idx="0">
            <a:schemeClr val="accent6"/>
          </a:fillRef>
          <a:effectRef idx="0">
            <a:schemeClr val="accent6"/>
          </a:effectRef>
          <a:fontRef idx="minor">
            <a:schemeClr val="tx1"/>
          </a:fontRef>
        </p:style>
      </p:cxnSp>
      <p:sp>
        <p:nvSpPr>
          <p:cNvPr id="105" name="Oval 104"/>
          <p:cNvSpPr/>
          <p:nvPr/>
        </p:nvSpPr>
        <p:spPr>
          <a:xfrm>
            <a:off x="278065" y="5237463"/>
            <a:ext cx="352563" cy="3702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641609" y="4541482"/>
            <a:ext cx="352563" cy="3702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p:cNvSpPr/>
          <p:nvPr/>
        </p:nvSpPr>
        <p:spPr>
          <a:xfrm>
            <a:off x="1878071" y="5269729"/>
            <a:ext cx="352563" cy="3702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8" name="Curved Connector 107"/>
          <p:cNvCxnSpPr>
            <a:stCxn id="106" idx="6"/>
          </p:cNvCxnSpPr>
          <p:nvPr/>
        </p:nvCxnSpPr>
        <p:spPr>
          <a:xfrm>
            <a:off x="994172" y="4726610"/>
            <a:ext cx="1060181" cy="543119"/>
          </a:xfrm>
          <a:prstGeom prst="curvedConnector2">
            <a:avLst/>
          </a:prstGeom>
          <a:ln w="28575">
            <a:solidFill>
              <a:srgbClr val="7030A0"/>
            </a:solidFill>
            <a:tailEnd type="arrow"/>
          </a:ln>
        </p:spPr>
        <p:style>
          <a:lnRef idx="1">
            <a:schemeClr val="accent6"/>
          </a:lnRef>
          <a:fillRef idx="0">
            <a:schemeClr val="accent6"/>
          </a:fillRef>
          <a:effectRef idx="0">
            <a:schemeClr val="accent6"/>
          </a:effectRef>
          <a:fontRef idx="minor">
            <a:schemeClr val="tx1"/>
          </a:fontRef>
        </p:style>
      </p:cxnSp>
      <p:cxnSp>
        <p:nvCxnSpPr>
          <p:cNvPr id="109" name="Curved Connector 108"/>
          <p:cNvCxnSpPr>
            <a:stCxn id="107" idx="2"/>
            <a:endCxn id="106" idx="4"/>
          </p:cNvCxnSpPr>
          <p:nvPr/>
        </p:nvCxnSpPr>
        <p:spPr>
          <a:xfrm rot="10800000">
            <a:off x="817891" y="4911737"/>
            <a:ext cx="1060180" cy="543120"/>
          </a:xfrm>
          <a:prstGeom prst="curvedConnector2">
            <a:avLst/>
          </a:prstGeom>
          <a:ln w="28575">
            <a:solidFill>
              <a:srgbClr val="00B050"/>
            </a:solidFill>
            <a:tailEnd type="arrow"/>
          </a:ln>
        </p:spPr>
        <p:style>
          <a:lnRef idx="2">
            <a:schemeClr val="accent5"/>
          </a:lnRef>
          <a:fillRef idx="0">
            <a:schemeClr val="accent5"/>
          </a:fillRef>
          <a:effectRef idx="1">
            <a:schemeClr val="accent5"/>
          </a:effectRef>
          <a:fontRef idx="minor">
            <a:schemeClr val="tx1"/>
          </a:fontRef>
        </p:style>
      </p:cxnSp>
      <p:cxnSp>
        <p:nvCxnSpPr>
          <p:cNvPr id="110" name="Curved Connector 109"/>
          <p:cNvCxnSpPr>
            <a:stCxn id="105" idx="1"/>
            <a:endCxn id="106" idx="2"/>
          </p:cNvCxnSpPr>
          <p:nvPr/>
        </p:nvCxnSpPr>
        <p:spPr>
          <a:xfrm rot="5400000" flipH="1" flipV="1">
            <a:off x="203115" y="4853192"/>
            <a:ext cx="565076" cy="311912"/>
          </a:xfrm>
          <a:prstGeom prst="curvedConnector2">
            <a:avLst/>
          </a:prstGeom>
          <a:ln w="28575">
            <a:solidFill>
              <a:srgbClr val="00B050"/>
            </a:solidFill>
            <a:tailEnd type="arrow"/>
          </a:ln>
        </p:spPr>
        <p:style>
          <a:lnRef idx="2">
            <a:schemeClr val="accent5"/>
          </a:lnRef>
          <a:fillRef idx="0">
            <a:schemeClr val="accent5"/>
          </a:fillRef>
          <a:effectRef idx="1">
            <a:schemeClr val="accent5"/>
          </a:effectRef>
          <a:fontRef idx="minor">
            <a:schemeClr val="tx1"/>
          </a:fontRef>
        </p:style>
      </p:cxnSp>
      <p:cxnSp>
        <p:nvCxnSpPr>
          <p:cNvPr id="111" name="Curved Connector 110"/>
          <p:cNvCxnSpPr>
            <a:stCxn id="106" idx="5"/>
            <a:endCxn id="105" idx="6"/>
          </p:cNvCxnSpPr>
          <p:nvPr/>
        </p:nvCxnSpPr>
        <p:spPr>
          <a:xfrm rot="5400000">
            <a:off x="504046" y="4984096"/>
            <a:ext cx="565077" cy="311912"/>
          </a:xfrm>
          <a:prstGeom prst="curvedConnector2">
            <a:avLst/>
          </a:prstGeom>
          <a:ln w="28575">
            <a:solidFill>
              <a:srgbClr val="7030A0"/>
            </a:solidFill>
            <a:tailEnd type="arrow"/>
          </a:ln>
        </p:spPr>
        <p:style>
          <a:lnRef idx="1">
            <a:schemeClr val="accent6"/>
          </a:lnRef>
          <a:fillRef idx="0">
            <a:schemeClr val="accent6"/>
          </a:fillRef>
          <a:effectRef idx="0">
            <a:schemeClr val="accent6"/>
          </a:effectRef>
          <a:fontRef idx="minor">
            <a:schemeClr val="tx1"/>
          </a:fontRef>
        </p:style>
      </p:cxnSp>
      <p:cxnSp>
        <p:nvCxnSpPr>
          <p:cNvPr id="112" name="Curved Connector 111"/>
          <p:cNvCxnSpPr>
            <a:stCxn id="105" idx="7"/>
          </p:cNvCxnSpPr>
          <p:nvPr/>
        </p:nvCxnSpPr>
        <p:spPr>
          <a:xfrm rot="16200000" flipH="1">
            <a:off x="1238216" y="4632466"/>
            <a:ext cx="32266" cy="1350707"/>
          </a:xfrm>
          <a:prstGeom prst="curvedConnector3">
            <a:avLst>
              <a:gd name="adj1" fmla="val -876536"/>
            </a:avLst>
          </a:prstGeom>
          <a:ln w="28575">
            <a:solidFill>
              <a:srgbClr val="7030A0"/>
            </a:solidFill>
            <a:tailEnd type="arrow"/>
          </a:ln>
        </p:spPr>
        <p:style>
          <a:lnRef idx="1">
            <a:schemeClr val="accent6"/>
          </a:lnRef>
          <a:fillRef idx="0">
            <a:schemeClr val="accent6"/>
          </a:fillRef>
          <a:effectRef idx="0">
            <a:schemeClr val="accent6"/>
          </a:effectRef>
          <a:fontRef idx="minor">
            <a:schemeClr val="tx1"/>
          </a:fontRef>
        </p:style>
      </p:cxnSp>
      <p:cxnSp>
        <p:nvCxnSpPr>
          <p:cNvPr id="113" name="Curved Connector 112"/>
          <p:cNvCxnSpPr>
            <a:stCxn id="107" idx="3"/>
            <a:endCxn id="105" idx="5"/>
          </p:cNvCxnSpPr>
          <p:nvPr/>
        </p:nvCxnSpPr>
        <p:spPr>
          <a:xfrm rot="5400000" flipH="1">
            <a:off x="1238217" y="4894275"/>
            <a:ext cx="32266" cy="1350707"/>
          </a:xfrm>
          <a:prstGeom prst="curvedConnector3">
            <a:avLst>
              <a:gd name="adj1" fmla="val -876536"/>
            </a:avLst>
          </a:prstGeom>
          <a:ln w="28575">
            <a:solidFill>
              <a:srgbClr val="00B050"/>
            </a:solidFill>
            <a:tailEnd type="arrow"/>
          </a:ln>
        </p:spPr>
        <p:style>
          <a:lnRef idx="1">
            <a:schemeClr val="accent5"/>
          </a:lnRef>
          <a:fillRef idx="0">
            <a:schemeClr val="accent5"/>
          </a:fillRef>
          <a:effectRef idx="0">
            <a:schemeClr val="accent5"/>
          </a:effectRef>
          <a:fontRef idx="minor">
            <a:schemeClr val="tx1"/>
          </a:fontRef>
        </p:style>
      </p:cxnSp>
      <p:cxnSp>
        <p:nvCxnSpPr>
          <p:cNvPr id="114" name="Curved Connector 113"/>
          <p:cNvCxnSpPr>
            <a:stCxn id="105" idx="1"/>
            <a:endCxn id="106" idx="2"/>
          </p:cNvCxnSpPr>
          <p:nvPr/>
        </p:nvCxnSpPr>
        <p:spPr>
          <a:xfrm rot="5400000" flipH="1" flipV="1">
            <a:off x="203115" y="4853192"/>
            <a:ext cx="565076" cy="311912"/>
          </a:xfrm>
          <a:prstGeom prst="curvedConnector2">
            <a:avLst/>
          </a:prstGeom>
          <a:ln w="28575">
            <a:solidFill>
              <a:srgbClr val="7030A0"/>
            </a:solidFill>
            <a:tailEnd type="arrow"/>
          </a:ln>
        </p:spPr>
        <p:style>
          <a:lnRef idx="1">
            <a:schemeClr val="accent6"/>
          </a:lnRef>
          <a:fillRef idx="0">
            <a:schemeClr val="accent6"/>
          </a:fillRef>
          <a:effectRef idx="0">
            <a:schemeClr val="accent6"/>
          </a:effectRef>
          <a:fontRef idx="minor">
            <a:schemeClr val="tx1"/>
          </a:fontRef>
        </p:style>
      </p:cxnSp>
      <p:cxnSp>
        <p:nvCxnSpPr>
          <p:cNvPr id="115" name="Curved Connector 114"/>
          <p:cNvCxnSpPr>
            <a:stCxn id="106" idx="5"/>
            <a:endCxn id="105" idx="6"/>
          </p:cNvCxnSpPr>
          <p:nvPr/>
        </p:nvCxnSpPr>
        <p:spPr>
          <a:xfrm rot="5400000">
            <a:off x="504046" y="4984096"/>
            <a:ext cx="565077" cy="311912"/>
          </a:xfrm>
          <a:prstGeom prst="curvedConnector2">
            <a:avLst/>
          </a:prstGeom>
          <a:ln w="28575">
            <a:solidFill>
              <a:srgbClr val="00B050"/>
            </a:solidFill>
            <a:tailEnd type="arrow"/>
          </a:ln>
        </p:spPr>
        <p:style>
          <a:lnRef idx="1">
            <a:schemeClr val="accent5"/>
          </a:lnRef>
          <a:fillRef idx="0">
            <a:schemeClr val="accent5"/>
          </a:fillRef>
          <a:effectRef idx="0">
            <a:schemeClr val="accent5"/>
          </a:effectRef>
          <a:fontRef idx="minor">
            <a:schemeClr val="tx1"/>
          </a:fontRef>
        </p:style>
      </p:cxnSp>
      <p:cxnSp>
        <p:nvCxnSpPr>
          <p:cNvPr id="116" name="Curved Connector 115"/>
          <p:cNvCxnSpPr>
            <a:stCxn id="106" idx="6"/>
            <a:endCxn id="107" idx="0"/>
          </p:cNvCxnSpPr>
          <p:nvPr/>
        </p:nvCxnSpPr>
        <p:spPr>
          <a:xfrm>
            <a:off x="994172" y="4726610"/>
            <a:ext cx="1060181" cy="543119"/>
          </a:xfrm>
          <a:prstGeom prst="curvedConnector2">
            <a:avLst/>
          </a:prstGeom>
          <a:ln w="28575">
            <a:solidFill>
              <a:srgbClr val="00B050"/>
            </a:solidFill>
            <a:tailEnd type="arrow"/>
          </a:ln>
        </p:spPr>
        <p:style>
          <a:lnRef idx="1">
            <a:schemeClr val="accent5"/>
          </a:lnRef>
          <a:fillRef idx="0">
            <a:schemeClr val="accent5"/>
          </a:fillRef>
          <a:effectRef idx="0">
            <a:schemeClr val="accent5"/>
          </a:effectRef>
          <a:fontRef idx="minor">
            <a:schemeClr val="tx1"/>
          </a:fontRef>
        </p:style>
      </p:cxnSp>
      <p:cxnSp>
        <p:nvCxnSpPr>
          <p:cNvPr id="117" name="Curved Connector 116"/>
          <p:cNvCxnSpPr>
            <a:stCxn id="107" idx="2"/>
            <a:endCxn id="106" idx="4"/>
          </p:cNvCxnSpPr>
          <p:nvPr/>
        </p:nvCxnSpPr>
        <p:spPr>
          <a:xfrm rot="10800000">
            <a:off x="817891" y="4911737"/>
            <a:ext cx="1060180" cy="543120"/>
          </a:xfrm>
          <a:prstGeom prst="curvedConnector2">
            <a:avLst/>
          </a:prstGeom>
          <a:ln w="28575">
            <a:solidFill>
              <a:srgbClr val="7030A0"/>
            </a:solidFill>
            <a:tailEnd type="arrow"/>
          </a:ln>
        </p:spPr>
        <p:style>
          <a:lnRef idx="1">
            <a:schemeClr val="accent6"/>
          </a:lnRef>
          <a:fillRef idx="0">
            <a:schemeClr val="accent6"/>
          </a:fillRef>
          <a:effectRef idx="0">
            <a:schemeClr val="accent6"/>
          </a:effectRef>
          <a:fontRef idx="minor">
            <a:schemeClr val="tx1"/>
          </a:fontRef>
        </p:style>
      </p:cxnSp>
      <p:cxnSp>
        <p:nvCxnSpPr>
          <p:cNvPr id="118" name="Curved Connector 117"/>
          <p:cNvCxnSpPr>
            <a:stCxn id="105" idx="7"/>
            <a:endCxn id="107" idx="1"/>
          </p:cNvCxnSpPr>
          <p:nvPr/>
        </p:nvCxnSpPr>
        <p:spPr>
          <a:xfrm rot="16200000" flipH="1">
            <a:off x="1238216" y="4632466"/>
            <a:ext cx="32266" cy="1350707"/>
          </a:xfrm>
          <a:prstGeom prst="curvedConnector3">
            <a:avLst>
              <a:gd name="adj1" fmla="val -876536"/>
            </a:avLst>
          </a:prstGeom>
          <a:ln w="28575">
            <a:solidFill>
              <a:srgbClr val="00B050"/>
            </a:solidFill>
            <a:tailEnd type="arrow"/>
          </a:ln>
        </p:spPr>
        <p:style>
          <a:lnRef idx="1">
            <a:schemeClr val="accent5"/>
          </a:lnRef>
          <a:fillRef idx="0">
            <a:schemeClr val="accent5"/>
          </a:fillRef>
          <a:effectRef idx="0">
            <a:schemeClr val="accent5"/>
          </a:effectRef>
          <a:fontRef idx="minor">
            <a:schemeClr val="tx1"/>
          </a:fontRef>
        </p:style>
      </p:cxnSp>
      <p:cxnSp>
        <p:nvCxnSpPr>
          <p:cNvPr id="119" name="Curved Connector 118"/>
          <p:cNvCxnSpPr>
            <a:stCxn id="107" idx="3"/>
            <a:endCxn id="105" idx="5"/>
          </p:cNvCxnSpPr>
          <p:nvPr/>
        </p:nvCxnSpPr>
        <p:spPr>
          <a:xfrm rot="5400000" flipH="1">
            <a:off x="1238217" y="4894275"/>
            <a:ext cx="32266" cy="1350707"/>
          </a:xfrm>
          <a:prstGeom prst="curvedConnector3">
            <a:avLst>
              <a:gd name="adj1" fmla="val -876536"/>
            </a:avLst>
          </a:prstGeom>
          <a:ln w="28575">
            <a:solidFill>
              <a:srgbClr val="7030A0"/>
            </a:solidFill>
            <a:tailEnd type="arrow"/>
          </a:ln>
        </p:spPr>
        <p:style>
          <a:lnRef idx="1">
            <a:schemeClr val="accent6"/>
          </a:lnRef>
          <a:fillRef idx="0">
            <a:schemeClr val="accent6"/>
          </a:fillRef>
          <a:effectRef idx="0">
            <a:schemeClr val="accent6"/>
          </a:effectRef>
          <a:fontRef idx="minor">
            <a:schemeClr val="tx1"/>
          </a:fontRef>
        </p:style>
      </p:cxnSp>
      <p:cxnSp>
        <p:nvCxnSpPr>
          <p:cNvPr id="120" name="Curved Connector 119"/>
          <p:cNvCxnSpPr/>
          <p:nvPr/>
        </p:nvCxnSpPr>
        <p:spPr>
          <a:xfrm rot="16200000" flipH="1">
            <a:off x="2324735" y="3107624"/>
            <a:ext cx="91364" cy="2783890"/>
          </a:xfrm>
          <a:prstGeom prst="curvedConnector3">
            <a:avLst>
              <a:gd name="adj1" fmla="val -521854"/>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1" name="Curved Connector 120"/>
          <p:cNvCxnSpPr/>
          <p:nvPr/>
        </p:nvCxnSpPr>
        <p:spPr>
          <a:xfrm rot="5400000" flipH="1">
            <a:off x="2510121" y="4629504"/>
            <a:ext cx="91364" cy="2783890"/>
          </a:xfrm>
          <a:prstGeom prst="curvedConnector3">
            <a:avLst>
              <a:gd name="adj1" fmla="val -665668"/>
            </a:avLst>
          </a:prstGeom>
          <a:ln w="28575">
            <a:tailEnd type="arrow"/>
          </a:ln>
        </p:spPr>
        <p:style>
          <a:lnRef idx="2">
            <a:schemeClr val="dk1"/>
          </a:lnRef>
          <a:fillRef idx="0">
            <a:schemeClr val="dk1"/>
          </a:fillRef>
          <a:effectRef idx="1">
            <a:schemeClr val="dk1"/>
          </a:effectRef>
          <a:fontRef idx="minor">
            <a:schemeClr val="tx1"/>
          </a:fontRef>
        </p:style>
      </p:cxnSp>
      <p:cxnSp>
        <p:nvCxnSpPr>
          <p:cNvPr id="122" name="Curved Connector 121"/>
          <p:cNvCxnSpPr/>
          <p:nvPr/>
        </p:nvCxnSpPr>
        <p:spPr>
          <a:xfrm rot="5400000" flipH="1">
            <a:off x="5585527" y="4675186"/>
            <a:ext cx="91364" cy="2783890"/>
          </a:xfrm>
          <a:prstGeom prst="curvedConnector3">
            <a:avLst>
              <a:gd name="adj1" fmla="val -665668"/>
            </a:avLst>
          </a:prstGeom>
          <a:ln w="28575">
            <a:tailEnd type="arrow"/>
          </a:ln>
        </p:spPr>
        <p:style>
          <a:lnRef idx="2">
            <a:schemeClr val="dk1"/>
          </a:lnRef>
          <a:fillRef idx="0">
            <a:schemeClr val="dk1"/>
          </a:fillRef>
          <a:effectRef idx="1">
            <a:schemeClr val="dk1"/>
          </a:effectRef>
          <a:fontRef idx="minor">
            <a:schemeClr val="tx1"/>
          </a:fontRef>
        </p:style>
      </p:cxnSp>
      <p:cxnSp>
        <p:nvCxnSpPr>
          <p:cNvPr id="123" name="Curved Connector 122"/>
          <p:cNvCxnSpPr/>
          <p:nvPr/>
        </p:nvCxnSpPr>
        <p:spPr>
          <a:xfrm rot="16200000" flipH="1">
            <a:off x="5280005" y="3187027"/>
            <a:ext cx="91364" cy="2783890"/>
          </a:xfrm>
          <a:prstGeom prst="curvedConnector3">
            <a:avLst>
              <a:gd name="adj1" fmla="val -521854"/>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2541789" y="4177271"/>
            <a:ext cx="0" cy="200009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5321880" y="4183679"/>
            <a:ext cx="0" cy="200009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9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1"/>
                                        </p:tgtEl>
                                        <p:attrNameLst>
                                          <p:attrName>style.visibility</p:attrName>
                                        </p:attrNameLst>
                                      </p:cBhvr>
                                      <p:to>
                                        <p:strVal val="visible"/>
                                      </p:to>
                                    </p:set>
                                  </p:childTnLst>
                                </p:cTn>
                              </p:par>
                              <p:par>
                                <p:cTn id="17" presetID="15" presetClass="emph" presetSubtype="0" nodeType="withEffect">
                                  <p:stCondLst>
                                    <p:cond delay="0"/>
                                  </p:stCondLst>
                                  <p:endCondLst>
                                    <p:cond evt="onNext" delay="0">
                                      <p:tgtEl>
                                        <p:sldTgt/>
                                      </p:tgtEl>
                                    </p:cond>
                                  </p:endCondLst>
                                  <p:childTnLst>
                                    <p:set>
                                      <p:cBhvr override="childStyle">
                                        <p:cTn id="18" dur="indefinite"/>
                                        <p:tgtEl>
                                          <p:spTgt spid="74">
                                            <p:txEl>
                                              <p:pRg st="0" end="0"/>
                                            </p:txEl>
                                          </p:spTgt>
                                        </p:tgtEl>
                                        <p:attrNameLst>
                                          <p:attrName>style.fontWeight</p:attrName>
                                        </p:attrNameLst>
                                      </p:cBhvr>
                                      <p:to>
                                        <p:strVal val="bold"/>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81"/>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9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96"/>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0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9"/>
                                        </p:tgtEl>
                                        <p:attrNameLst>
                                          <p:attrName>style.visibility</p:attrName>
                                        </p:attrNameLst>
                                      </p:cBhvr>
                                      <p:to>
                                        <p:strVal val="visible"/>
                                      </p:to>
                                    </p:set>
                                  </p:childTnLst>
                                </p:cTn>
                              </p:par>
                              <p:par>
                                <p:cTn id="47" presetID="15" presetClass="emph" presetSubtype="0" nodeType="withEffect">
                                  <p:stCondLst>
                                    <p:cond delay="0"/>
                                  </p:stCondLst>
                                  <p:endCondLst>
                                    <p:cond evt="onNext" delay="0">
                                      <p:tgtEl>
                                        <p:sldTgt/>
                                      </p:tgtEl>
                                    </p:cond>
                                  </p:endCondLst>
                                  <p:childTnLst>
                                    <p:set>
                                      <p:cBhvr override="childStyle">
                                        <p:cTn id="48" dur="indefinite"/>
                                        <p:tgtEl>
                                          <p:spTgt spid="74">
                                            <p:txEl>
                                              <p:pRg st="1" end="1"/>
                                            </p:txEl>
                                          </p:spTgt>
                                        </p:tgtEl>
                                        <p:attrNameLst>
                                          <p:attrName>style.fontWeight</p:attrName>
                                        </p:attrNameLst>
                                      </p:cBhvr>
                                      <p:to>
                                        <p:strVal val="bold"/>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80"/>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79"/>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95"/>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94"/>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10"/>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0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9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9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1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12"/>
                                        </p:tgtEl>
                                        <p:attrNameLst>
                                          <p:attrName>style.visibility</p:attrName>
                                        </p:attrNameLst>
                                      </p:cBhvr>
                                      <p:to>
                                        <p:strVal val="visible"/>
                                      </p:to>
                                    </p:set>
                                  </p:childTnLst>
                                </p:cTn>
                              </p:par>
                              <p:par>
                                <p:cTn id="77" presetID="15" presetClass="emph" presetSubtype="0" nodeType="withEffect">
                                  <p:stCondLst>
                                    <p:cond delay="0"/>
                                  </p:stCondLst>
                                  <p:endCondLst>
                                    <p:cond evt="onNext" delay="0">
                                      <p:tgtEl>
                                        <p:sldTgt/>
                                      </p:tgtEl>
                                    </p:cond>
                                  </p:endCondLst>
                                  <p:childTnLst>
                                    <p:set>
                                      <p:cBhvr override="childStyle">
                                        <p:cTn id="78" dur="indefinite"/>
                                        <p:tgtEl>
                                          <p:spTgt spid="74">
                                            <p:txEl>
                                              <p:pRg st="0" end="0"/>
                                            </p:txEl>
                                          </p:spTgt>
                                        </p:tgtEl>
                                        <p:attrNameLst>
                                          <p:attrName>style.fontWeight</p:attrName>
                                        </p:attrNameLst>
                                      </p:cBhvr>
                                      <p:to>
                                        <p:strVal val="bold"/>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84"/>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82"/>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99"/>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97"/>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114"/>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112"/>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8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83"/>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00"/>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98"/>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15"/>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13"/>
                                        </p:tgtEl>
                                        <p:attrNameLst>
                                          <p:attrName>style.visibility</p:attrName>
                                        </p:attrNameLst>
                                      </p:cBhvr>
                                      <p:to>
                                        <p:strVal val="visible"/>
                                      </p:to>
                                    </p:set>
                                  </p:childTnLst>
                                </p:cTn>
                              </p:par>
                              <p:par>
                                <p:cTn id="107" presetID="15" presetClass="emph" presetSubtype="0" nodeType="withEffect">
                                  <p:stCondLst>
                                    <p:cond delay="0"/>
                                  </p:stCondLst>
                                  <p:endCondLst>
                                    <p:cond evt="onNext" delay="0">
                                      <p:tgtEl>
                                        <p:sldTgt/>
                                      </p:tgtEl>
                                    </p:cond>
                                  </p:endCondLst>
                                  <p:childTnLst>
                                    <p:set>
                                      <p:cBhvr override="childStyle">
                                        <p:cTn id="108" dur="indefinite"/>
                                        <p:tgtEl>
                                          <p:spTgt spid="74">
                                            <p:txEl>
                                              <p:pRg st="1" end="1"/>
                                            </p:txEl>
                                          </p:spTgt>
                                        </p:tgtEl>
                                        <p:attrNameLst>
                                          <p:attrName>style.fontWeight</p:attrName>
                                        </p:attrNameLst>
                                      </p:cBhvr>
                                      <p:to>
                                        <p:strVal val="bold"/>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nodeType="clickEffect">
                                  <p:stCondLst>
                                    <p:cond delay="0"/>
                                  </p:stCondLst>
                                  <p:childTnLst>
                                    <p:set>
                                      <p:cBhvr>
                                        <p:cTn id="112" dur="1" fill="hold">
                                          <p:stCondLst>
                                            <p:cond delay="0"/>
                                          </p:stCondLst>
                                        </p:cTn>
                                        <p:tgtEl>
                                          <p:spTgt spid="85"/>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83"/>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100"/>
                                        </p:tgtEl>
                                        <p:attrNameLst>
                                          <p:attrName>style.visibility</p:attrName>
                                        </p:attrNameLst>
                                      </p:cBhvr>
                                      <p:to>
                                        <p:strVal val="hidden"/>
                                      </p:to>
                                    </p:set>
                                  </p:childTnLst>
                                </p:cTn>
                              </p:par>
                              <p:par>
                                <p:cTn id="117" presetID="1" presetClass="exit" presetSubtype="0" fill="hold" nodeType="withEffect">
                                  <p:stCondLst>
                                    <p:cond delay="0"/>
                                  </p:stCondLst>
                                  <p:childTnLst>
                                    <p:set>
                                      <p:cBhvr>
                                        <p:cTn id="118" dur="1" fill="hold">
                                          <p:stCondLst>
                                            <p:cond delay="0"/>
                                          </p:stCondLst>
                                        </p:cTn>
                                        <p:tgtEl>
                                          <p:spTgt spid="98"/>
                                        </p:tgtEl>
                                        <p:attrNameLst>
                                          <p:attrName>style.visibility</p:attrName>
                                        </p:attrNameLst>
                                      </p:cBhvr>
                                      <p:to>
                                        <p:strVal val="hidden"/>
                                      </p:to>
                                    </p:set>
                                  </p:childTnLst>
                                </p:cTn>
                              </p:par>
                              <p:par>
                                <p:cTn id="119" presetID="1" presetClass="exit" presetSubtype="0" fill="hold" nodeType="withEffect">
                                  <p:stCondLst>
                                    <p:cond delay="0"/>
                                  </p:stCondLst>
                                  <p:childTnLst>
                                    <p:set>
                                      <p:cBhvr>
                                        <p:cTn id="120" dur="1" fill="hold">
                                          <p:stCondLst>
                                            <p:cond delay="0"/>
                                          </p:stCondLst>
                                        </p:cTn>
                                        <p:tgtEl>
                                          <p:spTgt spid="115"/>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11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87"/>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89"/>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02"/>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04"/>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17"/>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19"/>
                                        </p:tgtEl>
                                        <p:attrNameLst>
                                          <p:attrName>style.visibility</p:attrName>
                                        </p:attrNameLst>
                                      </p:cBhvr>
                                      <p:to>
                                        <p:strVal val="visible"/>
                                      </p:to>
                                    </p:set>
                                  </p:childTnLst>
                                </p:cTn>
                              </p:par>
                              <p:par>
                                <p:cTn id="137" presetID="15" presetClass="emph" presetSubtype="0" nodeType="withEffect">
                                  <p:stCondLst>
                                    <p:cond delay="0"/>
                                  </p:stCondLst>
                                  <p:endCondLst>
                                    <p:cond evt="onNext" delay="0">
                                      <p:tgtEl>
                                        <p:sldTgt/>
                                      </p:tgtEl>
                                    </p:cond>
                                  </p:endCondLst>
                                  <p:childTnLst>
                                    <p:set>
                                      <p:cBhvr override="childStyle">
                                        <p:cTn id="138" dur="indefinite"/>
                                        <p:tgtEl>
                                          <p:spTgt spid="74">
                                            <p:txEl>
                                              <p:pRg st="0" end="0"/>
                                            </p:txEl>
                                          </p:spTgt>
                                        </p:tgtEl>
                                        <p:attrNameLst>
                                          <p:attrName>style.fontWeight</p:attrName>
                                        </p:attrNameLst>
                                      </p:cBhvr>
                                      <p:to>
                                        <p:strVal val="bold"/>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nodeType="clickEffect">
                                  <p:stCondLst>
                                    <p:cond delay="0"/>
                                  </p:stCondLst>
                                  <p:childTnLst>
                                    <p:set>
                                      <p:cBhvr>
                                        <p:cTn id="142" dur="1" fill="hold">
                                          <p:stCondLst>
                                            <p:cond delay="0"/>
                                          </p:stCondLst>
                                        </p:cTn>
                                        <p:tgtEl>
                                          <p:spTgt spid="87"/>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89"/>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102"/>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104"/>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117"/>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119"/>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88"/>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86"/>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103"/>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101"/>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18"/>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116"/>
                                        </p:tgtEl>
                                        <p:attrNameLst>
                                          <p:attrName>style.visibility</p:attrName>
                                        </p:attrNameLst>
                                      </p:cBhvr>
                                      <p:to>
                                        <p:strVal val="visible"/>
                                      </p:to>
                                    </p:set>
                                  </p:childTnLst>
                                </p:cTn>
                              </p:par>
                              <p:par>
                                <p:cTn id="167" presetID="15" presetClass="emph" presetSubtype="0" nodeType="withEffect">
                                  <p:stCondLst>
                                    <p:cond delay="0"/>
                                  </p:stCondLst>
                                  <p:endCondLst>
                                    <p:cond evt="onNext" delay="0">
                                      <p:tgtEl>
                                        <p:sldTgt/>
                                      </p:tgtEl>
                                    </p:cond>
                                  </p:endCondLst>
                                  <p:childTnLst>
                                    <p:set>
                                      <p:cBhvr override="childStyle">
                                        <p:cTn id="168" dur="indefinite"/>
                                        <p:tgtEl>
                                          <p:spTgt spid="74">
                                            <p:txEl>
                                              <p:pRg st="1" end="1"/>
                                            </p:txEl>
                                          </p:spTgt>
                                        </p:tgtEl>
                                        <p:attrNameLst>
                                          <p:attrName>style.fontWeight</p:attrName>
                                        </p:attrNameLst>
                                      </p:cBhvr>
                                      <p:to>
                                        <p:strVal val="bold"/>
                                      </p:to>
                                    </p:set>
                                  </p:childTnLst>
                                </p:cTn>
                              </p:par>
                            </p:childTnLst>
                          </p:cTn>
                        </p:par>
                      </p:childTnLst>
                    </p:cTn>
                  </p:par>
                  <p:par>
                    <p:cTn id="169" fill="hold">
                      <p:stCondLst>
                        <p:cond delay="indefinite"/>
                      </p:stCondLst>
                      <p:childTnLst>
                        <p:par>
                          <p:cTn id="170" fill="hold">
                            <p:stCondLst>
                              <p:cond delay="0"/>
                            </p:stCondLst>
                            <p:childTnLst>
                              <p:par>
                                <p:cTn id="171" presetID="1" presetClass="exit" presetSubtype="0" fill="hold" nodeType="clickEffect">
                                  <p:stCondLst>
                                    <p:cond delay="0"/>
                                  </p:stCondLst>
                                  <p:childTnLst>
                                    <p:set>
                                      <p:cBhvr>
                                        <p:cTn id="172" dur="1" fill="hold">
                                          <p:stCondLst>
                                            <p:cond delay="0"/>
                                          </p:stCondLst>
                                        </p:cTn>
                                        <p:tgtEl>
                                          <p:spTgt spid="88"/>
                                        </p:tgtEl>
                                        <p:attrNameLst>
                                          <p:attrName>style.visibility</p:attrName>
                                        </p:attrNameLst>
                                      </p:cBhvr>
                                      <p:to>
                                        <p:strVal val="hidden"/>
                                      </p:to>
                                    </p:set>
                                  </p:childTnLst>
                                </p:cTn>
                              </p:par>
                              <p:par>
                                <p:cTn id="173" presetID="1" presetClass="exit" presetSubtype="0" fill="hold" nodeType="withEffect">
                                  <p:stCondLst>
                                    <p:cond delay="0"/>
                                  </p:stCondLst>
                                  <p:childTnLst>
                                    <p:set>
                                      <p:cBhvr>
                                        <p:cTn id="174" dur="1" fill="hold">
                                          <p:stCondLst>
                                            <p:cond delay="0"/>
                                          </p:stCondLst>
                                        </p:cTn>
                                        <p:tgtEl>
                                          <p:spTgt spid="86"/>
                                        </p:tgtEl>
                                        <p:attrNameLst>
                                          <p:attrName>style.visibility</p:attrName>
                                        </p:attrNameLst>
                                      </p:cBhvr>
                                      <p:to>
                                        <p:strVal val="hidden"/>
                                      </p:to>
                                    </p:set>
                                  </p:childTnLst>
                                </p:cTn>
                              </p:par>
                              <p:par>
                                <p:cTn id="175" presetID="1" presetClass="exit" presetSubtype="0" fill="hold" nodeType="withEffect">
                                  <p:stCondLst>
                                    <p:cond delay="0"/>
                                  </p:stCondLst>
                                  <p:childTnLst>
                                    <p:set>
                                      <p:cBhvr>
                                        <p:cTn id="176" dur="1" fill="hold">
                                          <p:stCondLst>
                                            <p:cond delay="0"/>
                                          </p:stCondLst>
                                        </p:cTn>
                                        <p:tgtEl>
                                          <p:spTgt spid="103"/>
                                        </p:tgtEl>
                                        <p:attrNameLst>
                                          <p:attrName>style.visibility</p:attrName>
                                        </p:attrNameLst>
                                      </p:cBhvr>
                                      <p:to>
                                        <p:strVal val="hidden"/>
                                      </p:to>
                                    </p:set>
                                  </p:childTnLst>
                                </p:cTn>
                              </p:par>
                              <p:par>
                                <p:cTn id="177" presetID="1" presetClass="exit" presetSubtype="0" fill="hold" nodeType="withEffect">
                                  <p:stCondLst>
                                    <p:cond delay="0"/>
                                  </p:stCondLst>
                                  <p:childTnLst>
                                    <p:set>
                                      <p:cBhvr>
                                        <p:cTn id="178" dur="1" fill="hold">
                                          <p:stCondLst>
                                            <p:cond delay="0"/>
                                          </p:stCondLst>
                                        </p:cTn>
                                        <p:tgtEl>
                                          <p:spTgt spid="101"/>
                                        </p:tgtEl>
                                        <p:attrNameLst>
                                          <p:attrName>style.visibility</p:attrName>
                                        </p:attrNameLst>
                                      </p:cBhvr>
                                      <p:to>
                                        <p:strVal val="hidden"/>
                                      </p:to>
                                    </p:set>
                                  </p:childTnLst>
                                </p:cTn>
                              </p:par>
                              <p:par>
                                <p:cTn id="179" presetID="1" presetClass="exit" presetSubtype="0" fill="hold" nodeType="withEffect">
                                  <p:stCondLst>
                                    <p:cond delay="0"/>
                                  </p:stCondLst>
                                  <p:childTnLst>
                                    <p:set>
                                      <p:cBhvr>
                                        <p:cTn id="180" dur="1" fill="hold">
                                          <p:stCondLst>
                                            <p:cond delay="0"/>
                                          </p:stCondLst>
                                        </p:cTn>
                                        <p:tgtEl>
                                          <p:spTgt spid="118"/>
                                        </p:tgtEl>
                                        <p:attrNameLst>
                                          <p:attrName>style.visibility</p:attrName>
                                        </p:attrNameLst>
                                      </p:cBhvr>
                                      <p:to>
                                        <p:strVal val="hidden"/>
                                      </p:to>
                                    </p:set>
                                  </p:childTnLst>
                                </p:cTn>
                              </p:par>
                              <p:par>
                                <p:cTn id="181" presetID="1" presetClass="exit" presetSubtype="0" fill="hold" nodeType="withEffect">
                                  <p:stCondLst>
                                    <p:cond delay="0"/>
                                  </p:stCondLst>
                                  <p:childTnLst>
                                    <p:set>
                                      <p:cBhvr>
                                        <p:cTn id="182" dur="1" fill="hold">
                                          <p:stCondLst>
                                            <p:cond delay="0"/>
                                          </p:stCondLst>
                                        </p:cTn>
                                        <p:tgtEl>
                                          <p:spTgt spid="116"/>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nodeType="clickEffect">
                                  <p:stCondLst>
                                    <p:cond delay="0"/>
                                  </p:stCondLst>
                                  <p:childTnLst>
                                    <p:set>
                                      <p:cBhvr>
                                        <p:cTn id="186" dur="1" fill="hold">
                                          <p:stCondLst>
                                            <p:cond delay="0"/>
                                          </p:stCondLst>
                                        </p:cTn>
                                        <p:tgtEl>
                                          <p:spTgt spid="120"/>
                                        </p:tgtEl>
                                        <p:attrNameLst>
                                          <p:attrName>style.visibility</p:attrName>
                                        </p:attrNameLst>
                                      </p:cBhvr>
                                      <p:to>
                                        <p:strVal val="visible"/>
                                      </p:to>
                                    </p:set>
                                  </p:childTnLst>
                                </p:cTn>
                              </p:par>
                              <p:par>
                                <p:cTn id="187" presetID="1" presetClass="entr" presetSubtype="0" fill="hold" nodeType="withEffect">
                                  <p:stCondLst>
                                    <p:cond delay="0"/>
                                  </p:stCondLst>
                                  <p:childTnLst>
                                    <p:set>
                                      <p:cBhvr>
                                        <p:cTn id="188" dur="1" fill="hold">
                                          <p:stCondLst>
                                            <p:cond delay="0"/>
                                          </p:stCondLst>
                                        </p:cTn>
                                        <p:tgtEl>
                                          <p:spTgt spid="123"/>
                                        </p:tgtEl>
                                        <p:attrNameLst>
                                          <p:attrName>style.visibility</p:attrName>
                                        </p:attrNameLst>
                                      </p:cBhvr>
                                      <p:to>
                                        <p:strVal val="visible"/>
                                      </p:to>
                                    </p:set>
                                  </p:childTnLst>
                                </p:cTn>
                              </p:par>
                              <p:par>
                                <p:cTn id="189" presetID="15" presetClass="emph" presetSubtype="0" nodeType="withEffect">
                                  <p:stCondLst>
                                    <p:cond delay="0"/>
                                  </p:stCondLst>
                                  <p:endCondLst>
                                    <p:cond evt="onNext" delay="0">
                                      <p:tgtEl>
                                        <p:sldTgt/>
                                      </p:tgtEl>
                                    </p:cond>
                                  </p:endCondLst>
                                  <p:childTnLst>
                                    <p:set>
                                      <p:cBhvr override="childStyle">
                                        <p:cTn id="190" dur="indefinite"/>
                                        <p:tgtEl>
                                          <p:spTgt spid="74">
                                            <p:txEl>
                                              <p:pRg st="2" end="2"/>
                                            </p:txEl>
                                          </p:spTgt>
                                        </p:tgtEl>
                                        <p:attrNameLst>
                                          <p:attrName>style.fontWeight</p:attrName>
                                        </p:attrNameLst>
                                      </p:cBhvr>
                                      <p:to>
                                        <p:strVal val="bold"/>
                                      </p:to>
                                    </p:set>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nodeType="clickEffect">
                                  <p:stCondLst>
                                    <p:cond delay="0"/>
                                  </p:stCondLst>
                                  <p:childTnLst>
                                    <p:set>
                                      <p:cBhvr>
                                        <p:cTn id="194" dur="1" fill="hold">
                                          <p:stCondLst>
                                            <p:cond delay="0"/>
                                          </p:stCondLst>
                                        </p:cTn>
                                        <p:tgtEl>
                                          <p:spTgt spid="120"/>
                                        </p:tgtEl>
                                        <p:attrNameLst>
                                          <p:attrName>style.visibility</p:attrName>
                                        </p:attrNameLst>
                                      </p:cBhvr>
                                      <p:to>
                                        <p:strVal val="hidden"/>
                                      </p:to>
                                    </p:set>
                                  </p:childTnLst>
                                </p:cTn>
                              </p:par>
                              <p:par>
                                <p:cTn id="195" presetID="1" presetClass="exit" presetSubtype="0" fill="hold" nodeType="withEffect">
                                  <p:stCondLst>
                                    <p:cond delay="0"/>
                                  </p:stCondLst>
                                  <p:childTnLst>
                                    <p:set>
                                      <p:cBhvr>
                                        <p:cTn id="196" dur="1" fill="hold">
                                          <p:stCondLst>
                                            <p:cond delay="0"/>
                                          </p:stCondLst>
                                        </p:cTn>
                                        <p:tgtEl>
                                          <p:spTgt spid="123"/>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1" presetClass="entr" presetSubtype="0" fill="hold" nodeType="clickEffect">
                                  <p:stCondLst>
                                    <p:cond delay="0"/>
                                  </p:stCondLst>
                                  <p:childTnLst>
                                    <p:set>
                                      <p:cBhvr>
                                        <p:cTn id="200" dur="1" fill="hold">
                                          <p:stCondLst>
                                            <p:cond delay="0"/>
                                          </p:stCondLst>
                                        </p:cTn>
                                        <p:tgtEl>
                                          <p:spTgt spid="121"/>
                                        </p:tgtEl>
                                        <p:attrNameLst>
                                          <p:attrName>style.visibility</p:attrName>
                                        </p:attrNameLst>
                                      </p:cBhvr>
                                      <p:to>
                                        <p:strVal val="visible"/>
                                      </p:to>
                                    </p:set>
                                  </p:childTnLst>
                                </p:cTn>
                              </p:par>
                              <p:par>
                                <p:cTn id="201" presetID="1" presetClass="entr" presetSubtype="0" fill="hold" nodeType="withEffect">
                                  <p:stCondLst>
                                    <p:cond delay="0"/>
                                  </p:stCondLst>
                                  <p:childTnLst>
                                    <p:set>
                                      <p:cBhvr>
                                        <p:cTn id="202" dur="1" fill="hold">
                                          <p:stCondLst>
                                            <p:cond delay="0"/>
                                          </p:stCondLst>
                                        </p:cTn>
                                        <p:tgtEl>
                                          <p:spTgt spid="122"/>
                                        </p:tgtEl>
                                        <p:attrNameLst>
                                          <p:attrName>style.visibility</p:attrName>
                                        </p:attrNameLst>
                                      </p:cBhvr>
                                      <p:to>
                                        <p:strVal val="visible"/>
                                      </p:to>
                                    </p:set>
                                  </p:childTnLst>
                                </p:cTn>
                              </p:par>
                              <p:par>
                                <p:cTn id="203" presetID="15" presetClass="emph" presetSubtype="0" nodeType="withEffect">
                                  <p:stCondLst>
                                    <p:cond delay="0"/>
                                  </p:stCondLst>
                                  <p:endCondLst>
                                    <p:cond evt="onNext" delay="0">
                                      <p:tgtEl>
                                        <p:sldTgt/>
                                      </p:tgtEl>
                                    </p:cond>
                                  </p:endCondLst>
                                  <p:childTnLst>
                                    <p:set>
                                      <p:cBhvr override="childStyle">
                                        <p:cTn id="204" dur="indefinite"/>
                                        <p:tgtEl>
                                          <p:spTgt spid="74">
                                            <p:txEl>
                                              <p:pRg st="3" end="3"/>
                                            </p:txEl>
                                          </p:spTgt>
                                        </p:tgtEl>
                                        <p:attrNameLst>
                                          <p:attrName>style.fontWeight</p:attrName>
                                        </p:attrNameLst>
                                      </p:cBhvr>
                                      <p:to>
                                        <p:strVal val="bold"/>
                                      </p:to>
                                    </p:set>
                                  </p:childTnLst>
                                </p:cTn>
                              </p:par>
                            </p:childTnLst>
                          </p:cTn>
                        </p:par>
                      </p:childTnLst>
                    </p:cTn>
                  </p:par>
                  <p:par>
                    <p:cTn id="205" fill="hold">
                      <p:stCondLst>
                        <p:cond delay="indefinite"/>
                      </p:stCondLst>
                      <p:childTnLst>
                        <p:par>
                          <p:cTn id="206" fill="hold">
                            <p:stCondLst>
                              <p:cond delay="0"/>
                            </p:stCondLst>
                            <p:childTnLst>
                              <p:par>
                                <p:cTn id="207" presetID="1" presetClass="exit" presetSubtype="0" fill="hold" nodeType="clickEffect">
                                  <p:stCondLst>
                                    <p:cond delay="0"/>
                                  </p:stCondLst>
                                  <p:childTnLst>
                                    <p:set>
                                      <p:cBhvr>
                                        <p:cTn id="208" dur="1" fill="hold">
                                          <p:stCondLst>
                                            <p:cond delay="0"/>
                                          </p:stCondLst>
                                        </p:cTn>
                                        <p:tgtEl>
                                          <p:spTgt spid="121"/>
                                        </p:tgtEl>
                                        <p:attrNameLst>
                                          <p:attrName>style.visibility</p:attrName>
                                        </p:attrNameLst>
                                      </p:cBhvr>
                                      <p:to>
                                        <p:strVal val="hidden"/>
                                      </p:to>
                                    </p:set>
                                  </p:childTnLst>
                                </p:cTn>
                              </p:par>
                              <p:par>
                                <p:cTn id="209" presetID="1" presetClass="exit" presetSubtype="0" fill="hold" nodeType="withEffect">
                                  <p:stCondLst>
                                    <p:cond delay="0"/>
                                  </p:stCondLst>
                                  <p:childTnLst>
                                    <p:set>
                                      <p:cBhvr>
                                        <p:cTn id="210" dur="1" fill="hold">
                                          <p:stCondLst>
                                            <p:cond delay="0"/>
                                          </p:stCondLst>
                                        </p:cTn>
                                        <p:tgtEl>
                                          <p:spTgt spid="122"/>
                                        </p:tgtEl>
                                        <p:attrNameLst>
                                          <p:attrName>style.visibility</p:attrName>
                                        </p:attrNameLst>
                                      </p:cBhvr>
                                      <p:to>
                                        <p:strVal val="hidden"/>
                                      </p:to>
                                    </p:set>
                                  </p:childTnLst>
                                </p:cTn>
                              </p:par>
                            </p:childTnLst>
                          </p:cTn>
                        </p:par>
                      </p:childTnLst>
                    </p:cTn>
                  </p:par>
                  <p:par>
                    <p:cTn id="211" fill="hold">
                      <p:stCondLst>
                        <p:cond delay="indefinite"/>
                      </p:stCondLst>
                      <p:childTnLst>
                        <p:par>
                          <p:cTn id="212" fill="hold">
                            <p:stCondLst>
                              <p:cond delay="0"/>
                            </p:stCondLst>
                            <p:childTnLst>
                              <p:par>
                                <p:cTn id="213" presetID="1" presetClass="emph" presetSubtype="2" fill="hold" nodeType="clickEffect">
                                  <p:stCondLst>
                                    <p:cond delay="0"/>
                                  </p:stCondLst>
                                  <p:childTnLst>
                                    <p:animClr clrSpc="rgb" dir="cw">
                                      <p:cBhvr>
                                        <p:cTn id="214" dur="1000" fill="hold"/>
                                        <p:tgtEl>
                                          <p:spTgt spid="76"/>
                                        </p:tgtEl>
                                        <p:attrNameLst>
                                          <p:attrName>fillcolor</p:attrName>
                                        </p:attrNameLst>
                                      </p:cBhvr>
                                      <p:to>
                                        <a:srgbClr val="5C92B5"/>
                                      </p:to>
                                    </p:animClr>
                                    <p:set>
                                      <p:cBhvr>
                                        <p:cTn id="215" dur="1000" fill="hold"/>
                                        <p:tgtEl>
                                          <p:spTgt spid="76"/>
                                        </p:tgtEl>
                                        <p:attrNameLst>
                                          <p:attrName>fill.type</p:attrName>
                                        </p:attrNameLst>
                                      </p:cBhvr>
                                      <p:to>
                                        <p:strVal val="solid"/>
                                      </p:to>
                                    </p:set>
                                    <p:set>
                                      <p:cBhvr>
                                        <p:cTn id="216" dur="1000" fill="hold"/>
                                        <p:tgtEl>
                                          <p:spTgt spid="76"/>
                                        </p:tgtEl>
                                        <p:attrNameLst>
                                          <p:attrName>fill.on</p:attrName>
                                        </p:attrNameLst>
                                      </p:cBhvr>
                                      <p:to>
                                        <p:strVal val="true"/>
                                      </p:to>
                                    </p:set>
                                  </p:childTnLst>
                                </p:cTn>
                              </p:par>
                              <p:par>
                                <p:cTn id="217" presetID="1" presetClass="emph" presetSubtype="2" fill="hold" nodeType="withEffect">
                                  <p:stCondLst>
                                    <p:cond delay="0"/>
                                  </p:stCondLst>
                                  <p:childTnLst>
                                    <p:animClr clrSpc="rgb" dir="cw">
                                      <p:cBhvr>
                                        <p:cTn id="218" dur="1000" fill="hold"/>
                                        <p:tgtEl>
                                          <p:spTgt spid="75"/>
                                        </p:tgtEl>
                                        <p:attrNameLst>
                                          <p:attrName>fillcolor</p:attrName>
                                        </p:attrNameLst>
                                      </p:cBhvr>
                                      <p:to>
                                        <a:srgbClr val="A04DA3"/>
                                      </p:to>
                                    </p:animClr>
                                    <p:set>
                                      <p:cBhvr>
                                        <p:cTn id="219" dur="1000" fill="hold"/>
                                        <p:tgtEl>
                                          <p:spTgt spid="75"/>
                                        </p:tgtEl>
                                        <p:attrNameLst>
                                          <p:attrName>fill.type</p:attrName>
                                        </p:attrNameLst>
                                      </p:cBhvr>
                                      <p:to>
                                        <p:strVal val="solid"/>
                                      </p:to>
                                    </p:set>
                                    <p:set>
                                      <p:cBhvr>
                                        <p:cTn id="220" dur="1000" fill="hold"/>
                                        <p:tgtEl>
                                          <p:spTgt spid="75"/>
                                        </p:tgtEl>
                                        <p:attrNameLst>
                                          <p:attrName>fill.on</p:attrName>
                                        </p:attrNameLst>
                                      </p:cBhvr>
                                      <p:to>
                                        <p:strVal val="true"/>
                                      </p:to>
                                    </p:set>
                                  </p:childTnLst>
                                </p:cTn>
                              </p:par>
                              <p:par>
                                <p:cTn id="221" presetID="1" presetClass="emph" presetSubtype="2" fill="hold" nodeType="withEffect">
                                  <p:stCondLst>
                                    <p:cond delay="0"/>
                                  </p:stCondLst>
                                  <p:childTnLst>
                                    <p:animClr clrSpc="rgb" dir="cw">
                                      <p:cBhvr>
                                        <p:cTn id="222" dur="1000" fill="hold"/>
                                        <p:tgtEl>
                                          <p:spTgt spid="77"/>
                                        </p:tgtEl>
                                        <p:attrNameLst>
                                          <p:attrName>fillcolor</p:attrName>
                                        </p:attrNameLst>
                                      </p:cBhvr>
                                      <p:to>
                                        <a:srgbClr val="C4652D"/>
                                      </p:to>
                                    </p:animClr>
                                    <p:set>
                                      <p:cBhvr>
                                        <p:cTn id="223" dur="1000" fill="hold"/>
                                        <p:tgtEl>
                                          <p:spTgt spid="77"/>
                                        </p:tgtEl>
                                        <p:attrNameLst>
                                          <p:attrName>fill.type</p:attrName>
                                        </p:attrNameLst>
                                      </p:cBhvr>
                                      <p:to>
                                        <p:strVal val="solid"/>
                                      </p:to>
                                    </p:set>
                                    <p:set>
                                      <p:cBhvr>
                                        <p:cTn id="224" dur="1000" fill="hold"/>
                                        <p:tgtEl>
                                          <p:spTgt spid="77"/>
                                        </p:tgtEl>
                                        <p:attrNameLst>
                                          <p:attrName>fill.on</p:attrName>
                                        </p:attrNameLst>
                                      </p:cBhvr>
                                      <p:to>
                                        <p:strVal val="true"/>
                                      </p:to>
                                    </p:set>
                                  </p:childTnLst>
                                </p:cTn>
                              </p:par>
                              <p:par>
                                <p:cTn id="225" presetID="1" presetClass="emph" presetSubtype="2" fill="hold" nodeType="withEffect">
                                  <p:stCondLst>
                                    <p:cond delay="0"/>
                                  </p:stCondLst>
                                  <p:childTnLst>
                                    <p:animClr clrSpc="rgb" dir="cw">
                                      <p:cBhvr>
                                        <p:cTn id="226" dur="1000" fill="hold"/>
                                        <p:tgtEl>
                                          <p:spTgt spid="91"/>
                                        </p:tgtEl>
                                        <p:attrNameLst>
                                          <p:attrName>fillcolor</p:attrName>
                                        </p:attrNameLst>
                                      </p:cBhvr>
                                      <p:to>
                                        <a:srgbClr val="A04DA3"/>
                                      </p:to>
                                    </p:animClr>
                                    <p:set>
                                      <p:cBhvr>
                                        <p:cTn id="227" dur="1000" fill="hold"/>
                                        <p:tgtEl>
                                          <p:spTgt spid="91"/>
                                        </p:tgtEl>
                                        <p:attrNameLst>
                                          <p:attrName>fill.type</p:attrName>
                                        </p:attrNameLst>
                                      </p:cBhvr>
                                      <p:to>
                                        <p:strVal val="solid"/>
                                      </p:to>
                                    </p:set>
                                    <p:set>
                                      <p:cBhvr>
                                        <p:cTn id="228" dur="1000" fill="hold"/>
                                        <p:tgtEl>
                                          <p:spTgt spid="91"/>
                                        </p:tgtEl>
                                        <p:attrNameLst>
                                          <p:attrName>fill.on</p:attrName>
                                        </p:attrNameLst>
                                      </p:cBhvr>
                                      <p:to>
                                        <p:strVal val="true"/>
                                      </p:to>
                                    </p:set>
                                  </p:childTnLst>
                                </p:cTn>
                              </p:par>
                              <p:par>
                                <p:cTn id="229" presetID="1" presetClass="emph" presetSubtype="2" fill="hold" nodeType="withEffect">
                                  <p:stCondLst>
                                    <p:cond delay="0"/>
                                  </p:stCondLst>
                                  <p:childTnLst>
                                    <p:animClr clrSpc="rgb" dir="cw">
                                      <p:cBhvr>
                                        <p:cTn id="230" dur="1000" fill="hold"/>
                                        <p:tgtEl>
                                          <p:spTgt spid="90"/>
                                        </p:tgtEl>
                                        <p:attrNameLst>
                                          <p:attrName>fillcolor</p:attrName>
                                        </p:attrNameLst>
                                      </p:cBhvr>
                                      <p:to>
                                        <a:srgbClr val="A04DA3"/>
                                      </p:to>
                                    </p:animClr>
                                    <p:set>
                                      <p:cBhvr>
                                        <p:cTn id="231" dur="1000" fill="hold"/>
                                        <p:tgtEl>
                                          <p:spTgt spid="90"/>
                                        </p:tgtEl>
                                        <p:attrNameLst>
                                          <p:attrName>fill.type</p:attrName>
                                        </p:attrNameLst>
                                      </p:cBhvr>
                                      <p:to>
                                        <p:strVal val="solid"/>
                                      </p:to>
                                    </p:set>
                                    <p:set>
                                      <p:cBhvr>
                                        <p:cTn id="232" dur="1000" fill="hold"/>
                                        <p:tgtEl>
                                          <p:spTgt spid="90"/>
                                        </p:tgtEl>
                                        <p:attrNameLst>
                                          <p:attrName>fill.on</p:attrName>
                                        </p:attrNameLst>
                                      </p:cBhvr>
                                      <p:to>
                                        <p:strVal val="true"/>
                                      </p:to>
                                    </p:set>
                                  </p:childTnLst>
                                </p:cTn>
                              </p:par>
                              <p:par>
                                <p:cTn id="233" presetID="1" presetClass="emph" presetSubtype="2" fill="hold" nodeType="withEffect">
                                  <p:stCondLst>
                                    <p:cond delay="0"/>
                                  </p:stCondLst>
                                  <p:childTnLst>
                                    <p:animClr clrSpc="rgb" dir="cw">
                                      <p:cBhvr>
                                        <p:cTn id="234" dur="1000" fill="hold"/>
                                        <p:tgtEl>
                                          <p:spTgt spid="92"/>
                                        </p:tgtEl>
                                        <p:attrNameLst>
                                          <p:attrName>fillcolor</p:attrName>
                                        </p:attrNameLst>
                                      </p:cBhvr>
                                      <p:to>
                                        <a:srgbClr val="C4652D"/>
                                      </p:to>
                                    </p:animClr>
                                    <p:set>
                                      <p:cBhvr>
                                        <p:cTn id="235" dur="1000" fill="hold"/>
                                        <p:tgtEl>
                                          <p:spTgt spid="92"/>
                                        </p:tgtEl>
                                        <p:attrNameLst>
                                          <p:attrName>fill.type</p:attrName>
                                        </p:attrNameLst>
                                      </p:cBhvr>
                                      <p:to>
                                        <p:strVal val="solid"/>
                                      </p:to>
                                    </p:set>
                                    <p:set>
                                      <p:cBhvr>
                                        <p:cTn id="236" dur="1000" fill="hold"/>
                                        <p:tgtEl>
                                          <p:spTgt spid="92"/>
                                        </p:tgtEl>
                                        <p:attrNameLst>
                                          <p:attrName>fill.on</p:attrName>
                                        </p:attrNameLst>
                                      </p:cBhvr>
                                      <p:to>
                                        <p:strVal val="true"/>
                                      </p:to>
                                    </p:set>
                                  </p:childTnLst>
                                </p:cTn>
                              </p:par>
                              <p:par>
                                <p:cTn id="237" presetID="1" presetClass="emph" presetSubtype="2" fill="hold" nodeType="withEffect">
                                  <p:stCondLst>
                                    <p:cond delay="0"/>
                                  </p:stCondLst>
                                  <p:childTnLst>
                                    <p:animClr clrSpc="rgb" dir="cw">
                                      <p:cBhvr>
                                        <p:cTn id="238" dur="1000" fill="hold"/>
                                        <p:tgtEl>
                                          <p:spTgt spid="106"/>
                                        </p:tgtEl>
                                        <p:attrNameLst>
                                          <p:attrName>fillcolor</p:attrName>
                                        </p:attrNameLst>
                                      </p:cBhvr>
                                      <p:to>
                                        <a:srgbClr val="A04DA3"/>
                                      </p:to>
                                    </p:animClr>
                                    <p:set>
                                      <p:cBhvr>
                                        <p:cTn id="239" dur="1000" fill="hold"/>
                                        <p:tgtEl>
                                          <p:spTgt spid="106"/>
                                        </p:tgtEl>
                                        <p:attrNameLst>
                                          <p:attrName>fill.type</p:attrName>
                                        </p:attrNameLst>
                                      </p:cBhvr>
                                      <p:to>
                                        <p:strVal val="solid"/>
                                      </p:to>
                                    </p:set>
                                    <p:set>
                                      <p:cBhvr>
                                        <p:cTn id="240" dur="1000" fill="hold"/>
                                        <p:tgtEl>
                                          <p:spTgt spid="106"/>
                                        </p:tgtEl>
                                        <p:attrNameLst>
                                          <p:attrName>fill.on</p:attrName>
                                        </p:attrNameLst>
                                      </p:cBhvr>
                                      <p:to>
                                        <p:strVal val="true"/>
                                      </p:to>
                                    </p:set>
                                  </p:childTnLst>
                                </p:cTn>
                              </p:par>
                              <p:par>
                                <p:cTn id="241" presetID="1" presetClass="emph" presetSubtype="2" fill="hold" nodeType="withEffect">
                                  <p:stCondLst>
                                    <p:cond delay="0"/>
                                  </p:stCondLst>
                                  <p:childTnLst>
                                    <p:animClr clrSpc="rgb" dir="cw">
                                      <p:cBhvr>
                                        <p:cTn id="242" dur="1000" fill="hold"/>
                                        <p:tgtEl>
                                          <p:spTgt spid="105"/>
                                        </p:tgtEl>
                                        <p:attrNameLst>
                                          <p:attrName>fillcolor</p:attrName>
                                        </p:attrNameLst>
                                      </p:cBhvr>
                                      <p:to>
                                        <a:srgbClr val="A04DA3"/>
                                      </p:to>
                                    </p:animClr>
                                    <p:set>
                                      <p:cBhvr>
                                        <p:cTn id="243" dur="1000" fill="hold"/>
                                        <p:tgtEl>
                                          <p:spTgt spid="105"/>
                                        </p:tgtEl>
                                        <p:attrNameLst>
                                          <p:attrName>fill.type</p:attrName>
                                        </p:attrNameLst>
                                      </p:cBhvr>
                                      <p:to>
                                        <p:strVal val="solid"/>
                                      </p:to>
                                    </p:set>
                                    <p:set>
                                      <p:cBhvr>
                                        <p:cTn id="244" dur="1000" fill="hold"/>
                                        <p:tgtEl>
                                          <p:spTgt spid="105"/>
                                        </p:tgtEl>
                                        <p:attrNameLst>
                                          <p:attrName>fill.on</p:attrName>
                                        </p:attrNameLst>
                                      </p:cBhvr>
                                      <p:to>
                                        <p:strVal val="true"/>
                                      </p:to>
                                    </p:set>
                                  </p:childTnLst>
                                </p:cTn>
                              </p:par>
                              <p:par>
                                <p:cTn id="245" presetID="1" presetClass="emph" presetSubtype="2" fill="hold" nodeType="withEffect">
                                  <p:stCondLst>
                                    <p:cond delay="0"/>
                                  </p:stCondLst>
                                  <p:childTnLst>
                                    <p:animClr clrSpc="rgb" dir="cw">
                                      <p:cBhvr>
                                        <p:cTn id="246" dur="1000" fill="hold"/>
                                        <p:tgtEl>
                                          <p:spTgt spid="107"/>
                                        </p:tgtEl>
                                        <p:attrNameLst>
                                          <p:attrName>fillcolor</p:attrName>
                                        </p:attrNameLst>
                                      </p:cBhvr>
                                      <p:to>
                                        <a:srgbClr val="A04DA3"/>
                                      </p:to>
                                    </p:animClr>
                                    <p:set>
                                      <p:cBhvr>
                                        <p:cTn id="247" dur="1000" fill="hold"/>
                                        <p:tgtEl>
                                          <p:spTgt spid="107"/>
                                        </p:tgtEl>
                                        <p:attrNameLst>
                                          <p:attrName>fill.type</p:attrName>
                                        </p:attrNameLst>
                                      </p:cBhvr>
                                      <p:to>
                                        <p:strVal val="solid"/>
                                      </p:to>
                                    </p:set>
                                    <p:set>
                                      <p:cBhvr>
                                        <p:cTn id="248" dur="1000" fill="hold"/>
                                        <p:tgtEl>
                                          <p:spTgt spid="10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4251</TotalTime>
  <Words>1687</Words>
  <Application>Microsoft Office PowerPoint</Application>
  <PresentationFormat>On-screen Show (4:3)</PresentationFormat>
  <Paragraphs>337</Paragraphs>
  <Slides>31</Slides>
  <Notes>6</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Arial</vt:lpstr>
      <vt:lpstr>Cambria Math</vt:lpstr>
      <vt:lpstr>Wingdings</vt:lpstr>
      <vt:lpstr>Wingdings 2</vt:lpstr>
      <vt:lpstr>ＭＳ Ｐゴシック</vt:lpstr>
      <vt:lpstr>Cambria</vt:lpstr>
      <vt:lpstr>Arial Bold</vt:lpstr>
      <vt:lpstr>Calibri</vt:lpstr>
      <vt:lpstr>Courier New</vt:lpstr>
      <vt:lpstr>Adjacency</vt:lpstr>
      <vt:lpstr>PowerPoint Presentation</vt:lpstr>
      <vt:lpstr>Project Goal</vt:lpstr>
      <vt:lpstr>Motivation</vt:lpstr>
      <vt:lpstr>Data Flow</vt:lpstr>
      <vt:lpstr>Acquire Data</vt:lpstr>
      <vt:lpstr>Mathematical Representation</vt:lpstr>
      <vt:lpstr>Affinity Propagation (Frey and Dueck, 2007)</vt:lpstr>
      <vt:lpstr>Affinity Propagation (Frey and Dueck, 2007)</vt:lpstr>
      <vt:lpstr>Hierarchical Affinity Propagation  (Givoni, Chung, and Frey, 2007)</vt:lpstr>
      <vt:lpstr>Hierarchical Affinity Propagation (Givoni, Chung, and Frey, 2007)</vt:lpstr>
      <vt:lpstr>Analytics</vt:lpstr>
      <vt:lpstr>Parallelization Scheme Overview</vt:lpstr>
      <vt:lpstr>Parallelization Scheme [Step 1]</vt:lpstr>
      <vt:lpstr>Parallelization Scheme [Step 2]</vt:lpstr>
      <vt:lpstr>Parallelization Scheme [Step 3]</vt:lpstr>
      <vt:lpstr>Parallelization Scheme Diagram</vt:lpstr>
      <vt:lpstr>PowerPoint Presentation</vt:lpstr>
      <vt:lpstr>Experiments</vt:lpstr>
      <vt:lpstr>Results</vt:lpstr>
      <vt:lpstr>Mandrill Dataset</vt:lpstr>
      <vt:lpstr>Runtime</vt:lpstr>
      <vt:lpstr>Purity</vt:lpstr>
      <vt:lpstr>Visualization</vt:lpstr>
      <vt:lpstr>Summary</vt:lpstr>
      <vt:lpstr>References</vt:lpstr>
      <vt:lpstr>PowerPoint Presentation</vt:lpstr>
      <vt:lpstr>PowerPoint Presentation</vt:lpstr>
      <vt:lpstr>Affinity Propagation</vt:lpstr>
      <vt:lpstr>Hierarchical Affinity Propagation</vt:lpstr>
      <vt:lpstr>Hierarchical Affinity Propagation</vt:lpstr>
      <vt:lpstr>Parallelization Scheme</vt:lpstr>
    </vt:vector>
  </TitlesOfParts>
  <Company>Florida Institute of Technology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 Awards</dc:title>
  <dc:creator>Nancy E Grossbart</dc:creator>
  <cp:lastModifiedBy>Jean M Rouly</cp:lastModifiedBy>
  <cp:revision>343</cp:revision>
  <cp:lastPrinted>2011-11-18T14:40:04Z</cp:lastPrinted>
  <dcterms:created xsi:type="dcterms:W3CDTF">2011-11-21T16:32:02Z</dcterms:created>
  <dcterms:modified xsi:type="dcterms:W3CDTF">2014-03-09T01:46:23Z</dcterms:modified>
</cp:coreProperties>
</file>